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8"/>
  </p:notesMasterIdLst>
  <p:sldIdLst>
    <p:sldId id="266" r:id="rId2"/>
    <p:sldId id="258" r:id="rId3"/>
    <p:sldId id="259" r:id="rId4"/>
    <p:sldId id="260" r:id="rId5"/>
    <p:sldId id="261" r:id="rId6"/>
    <p:sldId id="262" r:id="rId7"/>
    <p:sldId id="263" r:id="rId8"/>
    <p:sldId id="264" r:id="rId9"/>
    <p:sldId id="265" r:id="rId10"/>
    <p:sldId id="268" r:id="rId11"/>
    <p:sldId id="269" r:id="rId12"/>
    <p:sldId id="272" r:id="rId13"/>
    <p:sldId id="274" r:id="rId14"/>
    <p:sldId id="275" r:id="rId15"/>
    <p:sldId id="277" r:id="rId16"/>
    <p:sldId id="27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png"/></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image" Target="../media/image1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077080-32ED-49CA-B63D-84EC5F9FD8F3}" type="datetimeFigureOut">
              <a:rPr lang="de-DE" smtClean="0"/>
              <a:pPr/>
              <a:t>03.02.2014</a:t>
            </a:fld>
            <a:endParaRPr lang="de-DE"/>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de-DE"/>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4E81DF-BEE9-4CD7-9CF0-CE98874AB166}" type="slidenum">
              <a:rPr lang="de-DE" smtClean="0"/>
              <a:pPr/>
              <a:t>‹#›</a:t>
            </a:fld>
            <a:endParaRPr lang="de-DE"/>
          </a:p>
        </p:txBody>
      </p:sp>
    </p:spTree>
    <p:extLst>
      <p:ext uri="{BB962C8B-B14F-4D97-AF65-F5344CB8AC3E}">
        <p14:creationId xmlns:p14="http://schemas.microsoft.com/office/powerpoint/2010/main" val="4154981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το</a:t>
            </a:r>
            <a:r>
              <a:rPr lang="el-GR" baseline="0" dirty="0" smtClean="0"/>
              <a:t> δεύτερο παγκόσμιο πόλεμο</a:t>
            </a:r>
            <a:endParaRPr lang="de-DE" dirty="0"/>
          </a:p>
        </p:txBody>
      </p:sp>
      <p:sp>
        <p:nvSpPr>
          <p:cNvPr id="4" name="3 - Θέση αριθμού διαφάνειας"/>
          <p:cNvSpPr>
            <a:spLocks noGrp="1"/>
          </p:cNvSpPr>
          <p:nvPr>
            <p:ph type="sldNum" sz="quarter" idx="10"/>
          </p:nvPr>
        </p:nvSpPr>
        <p:spPr/>
        <p:txBody>
          <a:bodyPr/>
          <a:lstStyle/>
          <a:p>
            <a:fld id="{C34E81DF-BEE9-4CD7-9CF0-CE98874AB166}" type="slidenum">
              <a:rPr lang="de-DE" smtClean="0"/>
              <a:pPr/>
              <a:t>6</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Μετά τον δεύτερο παγκόσμιο πόλεμο</a:t>
            </a:r>
            <a:endParaRPr lang="de-DE" dirty="0"/>
          </a:p>
        </p:txBody>
      </p:sp>
      <p:sp>
        <p:nvSpPr>
          <p:cNvPr id="4" name="3 - Θέση αριθμού διαφάνειας"/>
          <p:cNvSpPr>
            <a:spLocks noGrp="1"/>
          </p:cNvSpPr>
          <p:nvPr>
            <p:ph type="sldNum" sz="quarter" idx="10"/>
          </p:nvPr>
        </p:nvSpPr>
        <p:spPr/>
        <p:txBody>
          <a:bodyPr/>
          <a:lstStyle/>
          <a:p>
            <a:fld id="{C34E81DF-BEE9-4CD7-9CF0-CE98874AB166}" type="slidenum">
              <a:rPr lang="de-DE" smtClean="0"/>
              <a:pPr/>
              <a:t>7</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1D8BD707-D9CF-40AE-B4C6-C98DA3205C09}" type="datetimeFigureOut">
              <a:rPr lang="en-US" smtClean="0"/>
              <a:pPr/>
              <a:t>2/3/2014</a:t>
            </a:fld>
            <a:endParaRPr lang="en-US" dirty="0"/>
          </a:p>
        </p:txBody>
      </p:sp>
      <p:sp>
        <p:nvSpPr>
          <p:cNvPr id="2" name="1 - Θέση υποσέλιδου"/>
          <p:cNvSpPr>
            <a:spLocks noGrp="1"/>
          </p:cNvSpPr>
          <p:nvPr>
            <p:ph type="ftr" sz="quarter" idx="11"/>
          </p:nvPr>
        </p:nvSpPr>
        <p:spPr/>
        <p:txBody>
          <a:bodyPr/>
          <a:lstStyle/>
          <a:p>
            <a:endParaRPr lang="en-US" dirty="0"/>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D8BD707-D9CF-40AE-B4C6-C98DA3205C09}" type="datetimeFigureOut">
              <a:rPr lang="en-US" smtClean="0"/>
              <a:pPr/>
              <a:t>2/3/2014</a:t>
            </a:fld>
            <a:endParaRPr lang="en-US" dirty="0"/>
          </a:p>
        </p:txBody>
      </p:sp>
      <p:sp>
        <p:nvSpPr>
          <p:cNvPr id="5" name="4 - Θέση υποσέλιδου"/>
          <p:cNvSpPr>
            <a:spLocks noGrp="1"/>
          </p:cNvSpPr>
          <p:nvPr>
            <p:ph type="ftr" sz="quarter" idx="11"/>
          </p:nvPr>
        </p:nvSpPr>
        <p:spPr/>
        <p:txBody>
          <a:bodyPr/>
          <a:lstStyle/>
          <a:p>
            <a:endParaRPr lang="en-US" dirty="0"/>
          </a:p>
        </p:txBody>
      </p:sp>
      <p:sp>
        <p:nvSpPr>
          <p:cNvPr id="6" name="5 - Θέση αριθμού διαφάνειας"/>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D8BD707-D9CF-40AE-B4C6-C98DA3205C09}" type="datetimeFigureOut">
              <a:rPr lang="en-US" smtClean="0"/>
              <a:pPr/>
              <a:t>2/3/2014</a:t>
            </a:fld>
            <a:endParaRPr lang="en-US" dirty="0"/>
          </a:p>
        </p:txBody>
      </p:sp>
      <p:sp>
        <p:nvSpPr>
          <p:cNvPr id="5" name="4 - Θέση υποσέλιδου"/>
          <p:cNvSpPr>
            <a:spLocks noGrp="1"/>
          </p:cNvSpPr>
          <p:nvPr>
            <p:ph type="ftr" sz="quarter" idx="11"/>
          </p:nvPr>
        </p:nvSpPr>
        <p:spPr/>
        <p:txBody>
          <a:bodyPr/>
          <a:lstStyle/>
          <a:p>
            <a:endParaRPr lang="en-US" dirty="0"/>
          </a:p>
        </p:txBody>
      </p:sp>
      <p:sp>
        <p:nvSpPr>
          <p:cNvPr id="6" name="5 - Θέση αριθμού διαφάνειας"/>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l-GR"/>
          </a:p>
        </p:txBody>
      </p:sp>
      <p:sp>
        <p:nvSpPr>
          <p:cNvPr id="3" name="Chart Placeholder 2"/>
          <p:cNvSpPr>
            <a:spLocks noGrp="1"/>
          </p:cNvSpPr>
          <p:nvPr>
            <p:ph type="chart" idx="1"/>
          </p:nvPr>
        </p:nvSpPr>
        <p:spPr>
          <a:xfrm>
            <a:off x="457200" y="1600200"/>
            <a:ext cx="8229600" cy="4525963"/>
          </a:xfrm>
        </p:spPr>
        <p:txBody>
          <a:bodyPr/>
          <a:lstStyle/>
          <a:p>
            <a:pPr lvl="0"/>
            <a:endParaRPr lang="el-G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7D0831DA-5F0E-4879-9BBF-21CC1F379E09}"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1D8BD707-D9CF-40AE-B4C6-C98DA3205C09}" type="datetimeFigureOut">
              <a:rPr lang="en-US" smtClean="0"/>
              <a:pPr/>
              <a:t>2/3/2014</a:t>
            </a:fld>
            <a:endParaRPr lang="en-US" dirty="0"/>
          </a:p>
        </p:txBody>
      </p:sp>
      <p:sp>
        <p:nvSpPr>
          <p:cNvPr id="19" name="18 - Θέση υποσέλιδου"/>
          <p:cNvSpPr>
            <a:spLocks noGrp="1"/>
          </p:cNvSpPr>
          <p:nvPr>
            <p:ph type="ftr" sz="quarter" idx="11"/>
          </p:nvPr>
        </p:nvSpPr>
        <p:spPr>
          <a:xfrm>
            <a:off x="3581400" y="76200"/>
            <a:ext cx="2895600" cy="288925"/>
          </a:xfrm>
        </p:spPr>
        <p:txBody>
          <a:bodyPr/>
          <a:lstStyle/>
          <a:p>
            <a:endParaRPr lang="en-US" dirty="0"/>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1D8BD707-D9CF-40AE-B4C6-C98DA3205C09}" type="datetimeFigureOut">
              <a:rPr lang="en-US" smtClean="0"/>
              <a:pPr/>
              <a:t>2/3/2014</a:t>
            </a:fld>
            <a:endParaRPr lang="en-US" dirty="0"/>
          </a:p>
        </p:txBody>
      </p:sp>
      <p:sp>
        <p:nvSpPr>
          <p:cNvPr id="11" name="10 - Θέση υποσέλιδου"/>
          <p:cNvSpPr>
            <a:spLocks noGrp="1"/>
          </p:cNvSpPr>
          <p:nvPr>
            <p:ph type="ftr" sz="quarter" idx="11"/>
          </p:nvPr>
        </p:nvSpPr>
        <p:spPr/>
        <p:txBody>
          <a:bodyPr/>
          <a:lstStyle/>
          <a:p>
            <a:endParaRPr lang="en-US" dirty="0"/>
          </a:p>
        </p:txBody>
      </p:sp>
      <p:sp>
        <p:nvSpPr>
          <p:cNvPr id="16" name="15 - Θέση αριθμού διαφάνειας"/>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1D8BD707-D9CF-40AE-B4C6-C98DA3205C09}" type="datetimeFigureOut">
              <a:rPr lang="en-US" smtClean="0"/>
              <a:pPr/>
              <a:t>2/3/2014</a:t>
            </a:fld>
            <a:endParaRPr lang="en-US" dirty="0"/>
          </a:p>
        </p:txBody>
      </p:sp>
      <p:sp>
        <p:nvSpPr>
          <p:cNvPr id="10" name="9 - Θέση υποσέλιδου"/>
          <p:cNvSpPr>
            <a:spLocks noGrp="1"/>
          </p:cNvSpPr>
          <p:nvPr>
            <p:ph type="ftr" sz="quarter" idx="11"/>
          </p:nvPr>
        </p:nvSpPr>
        <p:spPr/>
        <p:txBody>
          <a:bodyPr/>
          <a:lstStyle/>
          <a:p>
            <a:endParaRPr lang="en-US" dirty="0"/>
          </a:p>
        </p:txBody>
      </p:sp>
      <p:sp>
        <p:nvSpPr>
          <p:cNvPr id="31" name="30 - Θέση αριθμού διαφάνειας"/>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1D8BD707-D9CF-40AE-B4C6-C98DA3205C09}" type="datetimeFigureOut">
              <a:rPr lang="en-US" smtClean="0"/>
              <a:pPr/>
              <a:t>2/3/2014</a:t>
            </a:fld>
            <a:endParaRPr lang="en-US" dirty="0"/>
          </a:p>
        </p:txBody>
      </p:sp>
      <p:sp>
        <p:nvSpPr>
          <p:cNvPr id="6" name="5 - Θέση υποσέλιδου"/>
          <p:cNvSpPr>
            <a:spLocks noGrp="1"/>
          </p:cNvSpPr>
          <p:nvPr>
            <p:ph type="ftr" sz="quarter" idx="11"/>
          </p:nvPr>
        </p:nvSpPr>
        <p:spPr/>
        <p:txBody>
          <a:bodyPr/>
          <a:lstStyle/>
          <a:p>
            <a:endParaRPr lang="en-US" dirty="0"/>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dirty="0"/>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1D8BD707-D9CF-40AE-B4C6-C98DA3205C09}" type="datetimeFigureOut">
              <a:rPr lang="en-US" smtClean="0"/>
              <a:pPr/>
              <a:t>2/3/2014</a:t>
            </a:fld>
            <a:endParaRPr lang="en-US" dirty="0"/>
          </a:p>
        </p:txBody>
      </p:sp>
      <p:sp>
        <p:nvSpPr>
          <p:cNvPr id="21" name="20 - Θέση υποσέλιδου"/>
          <p:cNvSpPr>
            <a:spLocks noGrp="1"/>
          </p:cNvSpPr>
          <p:nvPr>
            <p:ph type="ftr" sz="quarter" idx="11"/>
          </p:nvPr>
        </p:nvSpPr>
        <p:spPr/>
        <p:txBody>
          <a:bodyPr/>
          <a:lstStyle/>
          <a:p>
            <a:endParaRPr lang="en-US" dirty="0"/>
          </a:p>
        </p:txBody>
      </p:sp>
      <p:sp>
        <p:nvSpPr>
          <p:cNvPr id="6" name="5 - Θέση αριθμού διαφάνειας"/>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1D8BD707-D9CF-40AE-B4C6-C98DA3205C09}" type="datetimeFigureOut">
              <a:rPr lang="en-US" smtClean="0"/>
              <a:pPr/>
              <a:t>2/3/2014</a:t>
            </a:fld>
            <a:endParaRPr lang="en-US" dirty="0"/>
          </a:p>
        </p:txBody>
      </p:sp>
      <p:sp>
        <p:nvSpPr>
          <p:cNvPr id="24" name="23 - Θέση υποσέλιδου"/>
          <p:cNvSpPr>
            <a:spLocks noGrp="1"/>
          </p:cNvSpPr>
          <p:nvPr>
            <p:ph type="ftr" sz="quarter" idx="11"/>
          </p:nvPr>
        </p:nvSpPr>
        <p:spPr/>
        <p:txBody>
          <a:bodyPr/>
          <a:lstStyle/>
          <a:p>
            <a:endParaRPr lang="en-US" dirty="0"/>
          </a:p>
        </p:txBody>
      </p:sp>
      <p:sp>
        <p:nvSpPr>
          <p:cNvPr id="7" name="6 - Θέση αριθμού διαφάνειας"/>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1D8BD707-D9CF-40AE-B4C6-C98DA3205C09}" type="datetimeFigureOut">
              <a:rPr lang="en-US" smtClean="0"/>
              <a:pPr/>
              <a:t>2/3/2014</a:t>
            </a:fld>
            <a:endParaRPr lang="en-US" dirty="0"/>
          </a:p>
        </p:txBody>
      </p:sp>
      <p:sp>
        <p:nvSpPr>
          <p:cNvPr id="29" name="28 - Θέση υποσέλιδου"/>
          <p:cNvSpPr>
            <a:spLocks noGrp="1"/>
          </p:cNvSpPr>
          <p:nvPr>
            <p:ph type="ftr" sz="quarter" idx="11"/>
          </p:nvPr>
        </p:nvSpPr>
        <p:spPr/>
        <p:txBody>
          <a:bodyPr/>
          <a:lstStyle/>
          <a:p>
            <a:endParaRPr lang="en-US" dirty="0"/>
          </a:p>
        </p:txBody>
      </p:sp>
      <p:sp>
        <p:nvSpPr>
          <p:cNvPr id="7" name="6 - Θέση αριθμού διαφάνειας"/>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1D8BD707-D9CF-40AE-B4C6-C98DA3205C09}" type="datetimeFigureOut">
              <a:rPr lang="en-US" smtClean="0"/>
              <a:pPr/>
              <a:t>2/3/2014</a:t>
            </a:fld>
            <a:endParaRPr lang="en-US" dirty="0"/>
          </a:p>
        </p:txBody>
      </p:sp>
      <p:sp>
        <p:nvSpPr>
          <p:cNvPr id="5" name="4 - Θέση υποσέλιδου"/>
          <p:cNvSpPr>
            <a:spLocks noGrp="1"/>
          </p:cNvSpPr>
          <p:nvPr>
            <p:ph type="ftr" sz="quarter" idx="11"/>
          </p:nvPr>
        </p:nvSpPr>
        <p:spPr/>
        <p:txBody>
          <a:bodyPr/>
          <a:lstStyle/>
          <a:p>
            <a:endParaRPr lang="en-US" dirty="0"/>
          </a:p>
        </p:txBody>
      </p:sp>
      <p:sp>
        <p:nvSpPr>
          <p:cNvPr id="31" name="30 - Θέση αριθμού διαφάνειας"/>
          <p:cNvSpPr>
            <a:spLocks noGrp="1"/>
          </p:cNvSpPr>
          <p:nvPr>
            <p:ph type="sldNum" sz="quarter" idx="12"/>
          </p:nvPr>
        </p:nvSpPr>
        <p:spPr/>
        <p:txBody>
          <a:bodyPr/>
          <a:lstStyle/>
          <a:p>
            <a:fld id="{B6F15528-21DE-4FAA-801E-634DDDAF4B2B}" type="slidenum">
              <a:rPr lang="en-US" smtClean="0"/>
              <a:pPr/>
              <a:t>‹#›</a:t>
            </a:fld>
            <a:endParaRPr lang="en-US" dirty="0"/>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2/3/2014</a:t>
            </a:fld>
            <a:endParaRPr lang="en-US" dirty="0"/>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dirty="0"/>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12.emf"/></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14.png"/><Relationship Id="rId4" Type="http://schemas.openxmlformats.org/officeDocument/2006/relationships/oleObject" Target="../embeddings/Microsoft_Excel_97-2003_Worksheet1.xls"/></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15.png"/><Relationship Id="rId4" Type="http://schemas.openxmlformats.org/officeDocument/2006/relationships/oleObject" Target="../embeddings/Microsoft_Excel_97-2003_Worksheet2.xls"/></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image" Target="../media/image16.png"/><Relationship Id="rId4" Type="http://schemas.openxmlformats.org/officeDocument/2006/relationships/oleObject" Target="../embeddings/Microsoft_Excel_97-2003_Worksheet3.xls"/></Relationships>
</file>

<file path=ppt/slides/_rels/slide1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oleObject" Target="../embeddings/oleObject6.bin"/><Relationship Id="rId7" Type="http://schemas.openxmlformats.org/officeDocument/2006/relationships/oleObject" Target="../embeddings/Microsoft_Excel_97-2003_Worksheet5.xls"/><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7.bin"/><Relationship Id="rId5" Type="http://schemas.openxmlformats.org/officeDocument/2006/relationships/image" Target="../media/image17.png"/><Relationship Id="rId4" Type="http://schemas.openxmlformats.org/officeDocument/2006/relationships/oleObject" Target="../embeddings/Microsoft_Excel_97-2003_Worksheet4.xls"/></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sz="3600" dirty="0"/>
              <a:t> </a:t>
            </a:r>
            <a:r>
              <a:rPr lang="el-GR" dirty="0"/>
              <a:t/>
            </a:r>
            <a:br>
              <a:rPr lang="el-GR" dirty="0"/>
            </a:br>
            <a:endParaRPr lang="el-GR" dirty="0"/>
          </a:p>
        </p:txBody>
      </p:sp>
      <p:sp>
        <p:nvSpPr>
          <p:cNvPr id="3" name="2 - Υπότιτλος"/>
          <p:cNvSpPr>
            <a:spLocks noGrp="1"/>
          </p:cNvSpPr>
          <p:nvPr>
            <p:ph type="subTitle" idx="1"/>
          </p:nvPr>
        </p:nvSpPr>
        <p:spPr>
          <a:xfrm>
            <a:off x="685800" y="1447800"/>
            <a:ext cx="7772400" cy="3636498"/>
          </a:xfrm>
        </p:spPr>
        <p:txBody>
          <a:bodyPr>
            <a:noAutofit/>
          </a:bodyPr>
          <a:lstStyle/>
          <a:p>
            <a:pPr algn="r"/>
            <a:r>
              <a:rPr lang="el-GR" sz="3200" dirty="0" smtClean="0">
                <a:solidFill>
                  <a:schemeClr val="accent1"/>
                </a:solidFill>
              </a:rPr>
              <a:t>                  </a:t>
            </a:r>
            <a:r>
              <a:rPr lang="el-GR" sz="3200" dirty="0" smtClean="0">
                <a:solidFill>
                  <a:schemeClr val="accent1"/>
                </a:solidFill>
                <a:latin typeface="Century Gothic" panose="020B0502020202020204" pitchFamily="34" charset="0"/>
              </a:rPr>
              <a:t>Α΄ΛΥΚΕΙΟΥ   </a:t>
            </a:r>
            <a:br>
              <a:rPr lang="el-GR" sz="3200" dirty="0" smtClean="0">
                <a:solidFill>
                  <a:schemeClr val="accent1"/>
                </a:solidFill>
                <a:latin typeface="Century Gothic" panose="020B0502020202020204" pitchFamily="34" charset="0"/>
              </a:rPr>
            </a:br>
            <a:r>
              <a:rPr lang="el-GR" sz="3200" dirty="0" smtClean="0">
                <a:solidFill>
                  <a:schemeClr val="accent1"/>
                </a:solidFill>
                <a:latin typeface="Century Gothic" panose="020B0502020202020204" pitchFamily="34" charset="0"/>
              </a:rPr>
              <a:t>ΕΡΕΥΝΗΤΙΚΗ ΕΡΓΑΣΙΑ (</a:t>
            </a:r>
            <a:r>
              <a:rPr lang="en-US" sz="3200" dirty="0" smtClean="0">
                <a:solidFill>
                  <a:schemeClr val="accent1"/>
                </a:solidFill>
                <a:latin typeface="Century Gothic" panose="020B0502020202020204" pitchFamily="34" charset="0"/>
              </a:rPr>
              <a:t>PROJECT</a:t>
            </a:r>
            <a:r>
              <a:rPr lang="el-GR" sz="3200" dirty="0" smtClean="0">
                <a:solidFill>
                  <a:schemeClr val="accent1"/>
                </a:solidFill>
                <a:latin typeface="Century Gothic" panose="020B0502020202020204" pitchFamily="34" charset="0"/>
              </a:rPr>
              <a:t> 6)</a:t>
            </a:r>
            <a:br>
              <a:rPr lang="el-GR" sz="3200" dirty="0" smtClean="0">
                <a:solidFill>
                  <a:schemeClr val="accent1"/>
                </a:solidFill>
                <a:latin typeface="Century Gothic" panose="020B0502020202020204" pitchFamily="34" charset="0"/>
              </a:rPr>
            </a:br>
            <a:r>
              <a:rPr lang="el-GR" sz="3200" dirty="0" smtClean="0">
                <a:solidFill>
                  <a:schemeClr val="accent1"/>
                </a:solidFill>
                <a:latin typeface="Century Gothic" panose="020B0502020202020204" pitchFamily="34" charset="0"/>
              </a:rPr>
              <a:t>&lt;&lt;ΔΙΑΧΕΙΡΙΣΗ ΤΩΝ ΑΠΟΡΡΙΜΜΑΤΩΝ ΣΤΗΝ ΠΟΛΗ ΜΑΣ (ΕΥΚΑΡΠΙΑ)&gt;&gt;</a:t>
            </a:r>
            <a:br>
              <a:rPr lang="el-GR" sz="3200" dirty="0" smtClean="0">
                <a:solidFill>
                  <a:schemeClr val="accent1"/>
                </a:solidFill>
                <a:latin typeface="Century Gothic" panose="020B0502020202020204" pitchFamily="34" charset="0"/>
              </a:rPr>
            </a:br>
            <a:r>
              <a:rPr lang="el-GR" sz="3200" dirty="0" smtClean="0">
                <a:solidFill>
                  <a:schemeClr val="accent1"/>
                </a:solidFill>
                <a:latin typeface="Century Gothic" panose="020B0502020202020204" pitchFamily="34" charset="0"/>
              </a:rPr>
              <a:t>ΥΠΟΘΕΜΑ: Σκουπίδια και παραδοσιακές κοινωνίες (ιστορική αναδρομή)</a:t>
            </a:r>
            <a:br>
              <a:rPr lang="el-GR" sz="3200" dirty="0" smtClean="0">
                <a:solidFill>
                  <a:schemeClr val="accent1"/>
                </a:solidFill>
                <a:latin typeface="Century Gothic" panose="020B0502020202020204" pitchFamily="34" charset="0"/>
              </a:rPr>
            </a:br>
            <a:endParaRPr lang="el-GR" sz="3200" dirty="0">
              <a:solidFill>
                <a:schemeClr val="accent1"/>
              </a:solidFill>
              <a:latin typeface="Century Gothic" panose="020B0502020202020204" pitchFamily="34" charset="0"/>
            </a:endParaRPr>
          </a:p>
        </p:txBody>
      </p:sp>
    </p:spTree>
    <p:extLst>
      <p:ext uri="{BB962C8B-B14F-4D97-AF65-F5344CB8AC3E}">
        <p14:creationId xmlns:p14="http://schemas.microsoft.com/office/powerpoint/2010/main" val="37187573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l-GR" sz="2800" dirty="0" smtClean="0"/>
              <a:t>Στο </a:t>
            </a:r>
            <a:r>
              <a:rPr lang="el-GR" sz="2800" dirty="0" err="1" smtClean="0"/>
              <a:t>ερωτηματολογιο</a:t>
            </a:r>
            <a:r>
              <a:rPr lang="el-GR" sz="2800" dirty="0" smtClean="0"/>
              <a:t> </a:t>
            </a:r>
            <a:r>
              <a:rPr lang="el-GR" sz="2800" dirty="0" err="1" smtClean="0"/>
              <a:t>απαντησαν</a:t>
            </a:r>
            <a:r>
              <a:rPr lang="el-GR" sz="2800" dirty="0" smtClean="0"/>
              <a:t>…</a:t>
            </a:r>
          </a:p>
        </p:txBody>
      </p:sp>
      <p:graphicFrame>
        <p:nvGraphicFramePr>
          <p:cNvPr id="1026" name="Object 18"/>
          <p:cNvGraphicFramePr>
            <a:graphicFrameLocks noGrp="1" noChangeAspect="1"/>
          </p:cNvGraphicFramePr>
          <p:nvPr>
            <p:ph type="chart" idx="1"/>
          </p:nvPr>
        </p:nvGraphicFramePr>
        <p:xfrm>
          <a:off x="1524000" y="1829594"/>
          <a:ext cx="6096000" cy="4067175"/>
        </p:xfrm>
        <a:graphic>
          <a:graphicData uri="http://schemas.openxmlformats.org/presentationml/2006/ole">
            <mc:AlternateContent xmlns:mc="http://schemas.openxmlformats.org/markup-compatibility/2006">
              <mc:Choice xmlns:v="urn:schemas-microsoft-com:vml" Requires="v">
                <p:oleObj spid="_x0000_s1031" name="Γράφημα" r:id="rId3" imgW="6096135" imgH="4067089" progId="MSGraph.Chart.8">
                  <p:embed followColorScheme="full"/>
                </p:oleObj>
              </mc:Choice>
              <mc:Fallback>
                <p:oleObj name="Γράφημα" r:id="rId3" imgW="6096135" imgH="4067089" progId="MSGraph.Chart.8">
                  <p:embed followColorScheme="full"/>
                  <p:pic>
                    <p:nvPicPr>
                      <p:cNvPr id="0" name="Picture 5"/>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829594"/>
                        <a:ext cx="6096000" cy="406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l-GR" dirty="0" err="1" smtClean="0"/>
              <a:t>Ηλικιεσ</a:t>
            </a:r>
            <a:endParaRPr lang="el-GR" dirty="0" smtClean="0"/>
          </a:p>
        </p:txBody>
      </p:sp>
      <p:graphicFrame>
        <p:nvGraphicFramePr>
          <p:cNvPr id="2050" name="Object 10"/>
          <p:cNvGraphicFramePr>
            <a:graphicFrameLocks noGrp="1" noChangeAspect="1"/>
          </p:cNvGraphicFramePr>
          <p:nvPr>
            <p:ph type="chart" idx="1"/>
          </p:nvPr>
        </p:nvGraphicFramePr>
        <p:xfrm>
          <a:off x="464403" y="1600200"/>
          <a:ext cx="8215193" cy="4525963"/>
        </p:xfrm>
        <a:graphic>
          <a:graphicData uri="http://schemas.openxmlformats.org/presentationml/2006/ole">
            <mc:AlternateContent xmlns:mc="http://schemas.openxmlformats.org/markup-compatibility/2006">
              <mc:Choice xmlns:v="urn:schemas-microsoft-com:vml" Requires="v">
                <p:oleObj spid="_x0000_s2055" name="Γράφημα" r:id="rId3" imgW="8229499" imgH="4533804" progId="MSGraph.Chart.8">
                  <p:embed followColorScheme="full"/>
                </p:oleObj>
              </mc:Choice>
              <mc:Fallback>
                <p:oleObj name="Γράφημα" r:id="rId3" imgW="8229499" imgH="4533804" progId="MSGraph.Chart.8">
                  <p:embed followColorScheme="full"/>
                  <p:pic>
                    <p:nvPicPr>
                      <p:cNvPr id="0" name="Picture 5"/>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403" y="1600200"/>
                        <a:ext cx="8215193" cy="4525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cover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5"/>
          <p:cNvSpPr>
            <a:spLocks noGrp="1" noChangeArrowheads="1"/>
          </p:cNvSpPr>
          <p:nvPr>
            <p:ph type="title"/>
          </p:nvPr>
        </p:nvSpPr>
        <p:spPr>
          <a:xfrm>
            <a:off x="357158" y="0"/>
            <a:ext cx="8229600" cy="1143000"/>
          </a:xfrm>
        </p:spPr>
        <p:txBody>
          <a:bodyPr>
            <a:normAutofit fontScale="90000"/>
          </a:bodyPr>
          <a:lstStyle/>
          <a:p>
            <a:pPr eaLnBrk="1" hangingPunct="1"/>
            <a:r>
              <a:rPr lang="el-GR" sz="2800" dirty="0" smtClean="0"/>
              <a:t>Στην </a:t>
            </a:r>
            <a:r>
              <a:rPr lang="el-GR" sz="2800" dirty="0" err="1" smtClean="0"/>
              <a:t>ερωτηση</a:t>
            </a:r>
            <a:r>
              <a:rPr lang="el-GR" sz="2800" dirty="0" smtClean="0"/>
              <a:t> 4 αν η </a:t>
            </a:r>
            <a:r>
              <a:rPr lang="el-GR" sz="2800" dirty="0" err="1" smtClean="0"/>
              <a:t>αναπτυξη</a:t>
            </a:r>
            <a:r>
              <a:rPr lang="el-GR" sz="2800" dirty="0" smtClean="0"/>
              <a:t> </a:t>
            </a:r>
            <a:r>
              <a:rPr lang="el-GR" sz="2800" dirty="0" err="1" smtClean="0"/>
              <a:t>τησ</a:t>
            </a:r>
            <a:r>
              <a:rPr lang="el-GR" sz="2800" dirty="0" smtClean="0"/>
              <a:t> </a:t>
            </a:r>
            <a:r>
              <a:rPr lang="el-GR" sz="2800" dirty="0" err="1" smtClean="0"/>
              <a:t>τεχνολογιασ</a:t>
            </a:r>
            <a:r>
              <a:rPr lang="el-GR" sz="2800" dirty="0" smtClean="0"/>
              <a:t> </a:t>
            </a:r>
            <a:r>
              <a:rPr lang="el-GR" sz="2800" dirty="0" err="1" smtClean="0"/>
              <a:t>εχει</a:t>
            </a:r>
            <a:r>
              <a:rPr lang="el-GR" sz="2800" dirty="0" smtClean="0"/>
              <a:t> </a:t>
            </a:r>
            <a:r>
              <a:rPr lang="el-GR" sz="2800" dirty="0" err="1" smtClean="0"/>
              <a:t>οδηγησει</a:t>
            </a:r>
            <a:r>
              <a:rPr lang="el-GR" sz="2800" dirty="0" smtClean="0"/>
              <a:t> στην </a:t>
            </a:r>
            <a:r>
              <a:rPr lang="el-GR" sz="2800" dirty="0" err="1" smtClean="0"/>
              <a:t>αυξηση</a:t>
            </a:r>
            <a:r>
              <a:rPr lang="el-GR" sz="2800" dirty="0" smtClean="0"/>
              <a:t> των </a:t>
            </a:r>
            <a:r>
              <a:rPr lang="el-GR" sz="2800" dirty="0" err="1" smtClean="0"/>
              <a:t>σκουπιδιων</a:t>
            </a:r>
            <a:endParaRPr lang="el-GR" sz="2800" dirty="0" smtClean="0"/>
          </a:p>
        </p:txBody>
      </p:sp>
      <p:pic>
        <p:nvPicPr>
          <p:cNvPr id="5125" name="Picture 5"/>
          <p:cNvPicPr>
            <a:picLocks noGrp="1" noChangeAspect="1" noChangeArrowheads="1"/>
          </p:cNvPicPr>
          <p:nvPr>
            <p:ph type="chart" idx="1"/>
          </p:nvPr>
        </p:nvPicPr>
        <p:blipFill>
          <a:blip r:embed="rId2">
            <a:extLst>
              <a:ext uri="{28A0092B-C50C-407E-A947-70E740481C1C}">
                <a14:useLocalDpi xmlns:a14="http://schemas.microsoft.com/office/drawing/2010/main" val="0"/>
              </a:ext>
            </a:extLst>
          </a:blip>
          <a:srcRect/>
          <a:stretch>
            <a:fillRect/>
          </a:stretch>
        </p:blipFill>
        <p:spPr bwMode="auto">
          <a:xfrm>
            <a:off x="457714" y="1601276"/>
            <a:ext cx="8228572" cy="4523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 TextBox"/>
          <p:cNvSpPr txBox="1"/>
          <p:nvPr/>
        </p:nvSpPr>
        <p:spPr>
          <a:xfrm>
            <a:off x="3857620" y="2214554"/>
            <a:ext cx="714380" cy="646331"/>
          </a:xfrm>
          <a:prstGeom prst="rect">
            <a:avLst/>
          </a:prstGeom>
          <a:noFill/>
        </p:spPr>
        <p:txBody>
          <a:bodyPr wrap="square" rtlCol="0">
            <a:spAutoFit/>
          </a:bodyPr>
          <a:lstStyle/>
          <a:p>
            <a:r>
              <a:rPr lang="en-US" sz="3600" dirty="0" smtClean="0"/>
              <a:t>2</a:t>
            </a:r>
            <a:endParaRPr lang="el-GR" sz="3600" dirty="0"/>
          </a:p>
        </p:txBody>
      </p:sp>
    </p:spTree>
  </p:cSld>
  <p:clrMapOvr>
    <a:masterClrMapping/>
  </p:clrMapOvr>
  <p:transition>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1 - Τίτλος"/>
          <p:cNvSpPr>
            <a:spLocks noGrp="1"/>
          </p:cNvSpPr>
          <p:nvPr>
            <p:ph type="title"/>
          </p:nvPr>
        </p:nvSpPr>
        <p:spPr/>
        <p:txBody>
          <a:bodyPr/>
          <a:lstStyle/>
          <a:p>
            <a:r>
              <a:rPr lang="el-GR" dirty="0" err="1" smtClean="0"/>
              <a:t>Ερωτηματολογιο</a:t>
            </a:r>
            <a:r>
              <a:rPr lang="el-GR" dirty="0" smtClean="0"/>
              <a:t> </a:t>
            </a:r>
            <a:r>
              <a:rPr lang="el-GR" dirty="0" err="1" smtClean="0"/>
              <a:t>παιδιων</a:t>
            </a:r>
            <a:endParaRPr lang="el-GR" dirty="0" smtClean="0"/>
          </a:p>
        </p:txBody>
      </p:sp>
      <p:graphicFrame>
        <p:nvGraphicFramePr>
          <p:cNvPr id="7170" name="4 - Γράφημα"/>
          <p:cNvGraphicFramePr>
            <a:graphicFrameLocks/>
          </p:cNvGraphicFramePr>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spid="_x0000_s7175" r:id="rId4" imgW="6096528" imgH="4066384" progId="Excel.Sheet.8">
                  <p:embed/>
                </p:oleObj>
              </mc:Choice>
              <mc:Fallback>
                <p:oleObj r:id="rId4" imgW="6096528" imgH="4066384" progId="Excel.Sheet.8">
                  <p:embed/>
                  <p:pic>
                    <p:nvPicPr>
                      <p:cNvPr id="0" name="Picture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1397000"/>
                        <a:ext cx="6096000" cy="406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1 - Τίτλος"/>
          <p:cNvSpPr>
            <a:spLocks noGrp="1"/>
          </p:cNvSpPr>
          <p:nvPr>
            <p:ph type="title"/>
          </p:nvPr>
        </p:nvSpPr>
        <p:spPr/>
        <p:txBody>
          <a:bodyPr/>
          <a:lstStyle/>
          <a:p>
            <a:r>
              <a:rPr lang="el-GR" dirty="0" err="1" smtClean="0"/>
              <a:t>Αγορια</a:t>
            </a:r>
            <a:r>
              <a:rPr lang="el-GR" dirty="0" smtClean="0"/>
              <a:t> – </a:t>
            </a:r>
            <a:r>
              <a:rPr lang="el-GR" dirty="0" err="1" smtClean="0"/>
              <a:t>Κοριτσια</a:t>
            </a:r>
            <a:r>
              <a:rPr lang="el-GR" dirty="0" smtClean="0"/>
              <a:t> </a:t>
            </a:r>
          </a:p>
        </p:txBody>
      </p:sp>
      <p:sp>
        <p:nvSpPr>
          <p:cNvPr id="8196" name="2 - TextBox"/>
          <p:cNvSpPr txBox="1">
            <a:spLocks noChangeArrowheads="1"/>
          </p:cNvSpPr>
          <p:nvPr/>
        </p:nvSpPr>
        <p:spPr bwMode="auto">
          <a:xfrm>
            <a:off x="3786188" y="1143000"/>
            <a:ext cx="2786062" cy="369888"/>
          </a:xfrm>
          <a:prstGeom prst="rect">
            <a:avLst/>
          </a:prstGeom>
          <a:noFill/>
          <a:ln w="9525">
            <a:noFill/>
            <a:miter lim="800000"/>
            <a:headEnd/>
            <a:tailEnd/>
          </a:ln>
        </p:spPr>
        <p:txBody>
          <a:bodyPr>
            <a:spAutoFit/>
          </a:bodyPr>
          <a:lstStyle/>
          <a:p>
            <a:r>
              <a:rPr lang="el-GR"/>
              <a:t>Ηλικίες  14-15</a:t>
            </a:r>
          </a:p>
        </p:txBody>
      </p:sp>
      <p:graphicFrame>
        <p:nvGraphicFramePr>
          <p:cNvPr id="8194" name="6 - Γράφημα"/>
          <p:cNvGraphicFramePr>
            <a:graphicFrameLocks/>
          </p:cNvGraphicFramePr>
          <p:nvPr/>
        </p:nvGraphicFramePr>
        <p:xfrm>
          <a:off x="1428750" y="1428750"/>
          <a:ext cx="6572250" cy="4929188"/>
        </p:xfrm>
        <a:graphic>
          <a:graphicData uri="http://schemas.openxmlformats.org/presentationml/2006/ole">
            <mc:AlternateContent xmlns:mc="http://schemas.openxmlformats.org/markup-compatibility/2006">
              <mc:Choice xmlns:v="urn:schemas-microsoft-com:vml" Requires="v">
                <p:oleObj spid="_x0000_s8199" r:id="rId4" imgW="6578154" imgH="4932091" progId="Excel.Sheet.8">
                  <p:embed/>
                </p:oleObj>
              </mc:Choice>
              <mc:Fallback>
                <p:oleObj r:id="rId4" imgW="6578154" imgH="4932091" progId="Excel.Sheet.8">
                  <p:embed/>
                  <p:pic>
                    <p:nvPicPr>
                      <p:cNvPr id="0" name="Picture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0" y="1428750"/>
                        <a:ext cx="6572250" cy="4929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1 - Τίτλος"/>
          <p:cNvSpPr>
            <a:spLocks noGrp="1"/>
          </p:cNvSpPr>
          <p:nvPr>
            <p:ph type="title"/>
          </p:nvPr>
        </p:nvSpPr>
        <p:spPr/>
        <p:txBody>
          <a:bodyPr/>
          <a:lstStyle/>
          <a:p>
            <a:r>
              <a:rPr lang="el-GR" dirty="0" err="1" smtClean="0"/>
              <a:t>Αγορια</a:t>
            </a:r>
            <a:r>
              <a:rPr lang="el-GR" dirty="0" smtClean="0"/>
              <a:t> – </a:t>
            </a:r>
            <a:r>
              <a:rPr lang="el-GR" dirty="0" err="1" smtClean="0"/>
              <a:t>Κοριτσια</a:t>
            </a:r>
            <a:r>
              <a:rPr lang="el-GR" dirty="0" smtClean="0"/>
              <a:t> </a:t>
            </a:r>
          </a:p>
        </p:txBody>
      </p:sp>
      <p:sp>
        <p:nvSpPr>
          <p:cNvPr id="10244" name="2 - TextBox"/>
          <p:cNvSpPr txBox="1">
            <a:spLocks noChangeArrowheads="1"/>
          </p:cNvSpPr>
          <p:nvPr/>
        </p:nvSpPr>
        <p:spPr bwMode="auto">
          <a:xfrm>
            <a:off x="3643313" y="1285875"/>
            <a:ext cx="1552575" cy="369888"/>
          </a:xfrm>
          <a:prstGeom prst="rect">
            <a:avLst/>
          </a:prstGeom>
          <a:noFill/>
          <a:ln w="9525">
            <a:noFill/>
            <a:miter lim="800000"/>
            <a:headEnd/>
            <a:tailEnd/>
          </a:ln>
        </p:spPr>
        <p:txBody>
          <a:bodyPr wrap="none">
            <a:spAutoFit/>
          </a:bodyPr>
          <a:lstStyle/>
          <a:p>
            <a:r>
              <a:rPr lang="el-GR"/>
              <a:t>Ηλικίες 14-15</a:t>
            </a:r>
          </a:p>
        </p:txBody>
      </p:sp>
      <p:graphicFrame>
        <p:nvGraphicFramePr>
          <p:cNvPr id="10242" name="4 - Γράφημα"/>
          <p:cNvGraphicFramePr>
            <a:graphicFrameLocks/>
          </p:cNvGraphicFramePr>
          <p:nvPr/>
        </p:nvGraphicFramePr>
        <p:xfrm>
          <a:off x="714375" y="1500188"/>
          <a:ext cx="4714875" cy="4064000"/>
        </p:xfrm>
        <a:graphic>
          <a:graphicData uri="http://schemas.openxmlformats.org/presentationml/2006/ole">
            <mc:AlternateContent xmlns:mc="http://schemas.openxmlformats.org/markup-compatibility/2006">
              <mc:Choice xmlns:v="urn:schemas-microsoft-com:vml" Requires="v">
                <p:oleObj spid="_x0000_s10247" r:id="rId4" imgW="4718713" imgH="4066384" progId="Excel.Sheet.8">
                  <p:embed/>
                </p:oleObj>
              </mc:Choice>
              <mc:Fallback>
                <p:oleObj r:id="rId4" imgW="4718713" imgH="4066384" progId="Excel.Sheet.8">
                  <p:embed/>
                  <p:pic>
                    <p:nvPicPr>
                      <p:cNvPr id="0" name="Picture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375" y="1500188"/>
                        <a:ext cx="4714875" cy="406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5" name="5 - TextBox"/>
          <p:cNvSpPr txBox="1">
            <a:spLocks noChangeArrowheads="1"/>
          </p:cNvSpPr>
          <p:nvPr/>
        </p:nvSpPr>
        <p:spPr bwMode="auto">
          <a:xfrm>
            <a:off x="5715000" y="1500188"/>
            <a:ext cx="2928938" cy="1200150"/>
          </a:xfrm>
          <a:prstGeom prst="rect">
            <a:avLst/>
          </a:prstGeom>
          <a:noFill/>
          <a:ln w="9525">
            <a:noFill/>
            <a:miter lim="800000"/>
            <a:headEnd/>
            <a:tailEnd/>
          </a:ln>
        </p:spPr>
        <p:txBody>
          <a:bodyPr>
            <a:spAutoFit/>
          </a:bodyPr>
          <a:lstStyle/>
          <a:p>
            <a:r>
              <a:rPr lang="el-GR" sz="2400"/>
              <a:t>Πιστεύετε ότι παλαιότερα γινόταν ανακύκλωση</a:t>
            </a:r>
            <a:r>
              <a:rPr lang="en-US" sz="2400"/>
              <a:t>;</a:t>
            </a:r>
            <a:endParaRPr lang="el-GR" sz="24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1 - Τίτλος"/>
          <p:cNvSpPr>
            <a:spLocks noGrp="1"/>
          </p:cNvSpPr>
          <p:nvPr>
            <p:ph type="title"/>
          </p:nvPr>
        </p:nvSpPr>
        <p:spPr>
          <a:xfrm>
            <a:off x="428625" y="0"/>
            <a:ext cx="8229600" cy="1143000"/>
          </a:xfrm>
        </p:spPr>
        <p:txBody>
          <a:bodyPr/>
          <a:lstStyle/>
          <a:p>
            <a:r>
              <a:rPr lang="el-GR" dirty="0" err="1" smtClean="0"/>
              <a:t>Αγορια</a:t>
            </a:r>
            <a:r>
              <a:rPr lang="el-GR" dirty="0" smtClean="0"/>
              <a:t> – </a:t>
            </a:r>
            <a:r>
              <a:rPr lang="el-GR" dirty="0" err="1" smtClean="0"/>
              <a:t>Κοριτσια</a:t>
            </a:r>
            <a:r>
              <a:rPr lang="el-GR" dirty="0" smtClean="0"/>
              <a:t> </a:t>
            </a:r>
          </a:p>
        </p:txBody>
      </p:sp>
      <p:sp>
        <p:nvSpPr>
          <p:cNvPr id="11269" name="2 - TextBox"/>
          <p:cNvSpPr txBox="1">
            <a:spLocks noChangeArrowheads="1"/>
          </p:cNvSpPr>
          <p:nvPr/>
        </p:nvSpPr>
        <p:spPr bwMode="auto">
          <a:xfrm>
            <a:off x="3571875" y="1000125"/>
            <a:ext cx="1616075" cy="369888"/>
          </a:xfrm>
          <a:prstGeom prst="rect">
            <a:avLst/>
          </a:prstGeom>
          <a:noFill/>
          <a:ln w="9525">
            <a:noFill/>
            <a:miter lim="800000"/>
            <a:headEnd/>
            <a:tailEnd/>
          </a:ln>
        </p:spPr>
        <p:txBody>
          <a:bodyPr wrap="none">
            <a:spAutoFit/>
          </a:bodyPr>
          <a:lstStyle/>
          <a:p>
            <a:r>
              <a:rPr lang="el-GR"/>
              <a:t>Ηλικίες 14 -15</a:t>
            </a:r>
          </a:p>
        </p:txBody>
      </p:sp>
      <p:graphicFrame>
        <p:nvGraphicFramePr>
          <p:cNvPr id="11266" name="3 - Γράφημα"/>
          <p:cNvGraphicFramePr>
            <a:graphicFrameLocks/>
          </p:cNvGraphicFramePr>
          <p:nvPr/>
        </p:nvGraphicFramePr>
        <p:xfrm>
          <a:off x="0" y="2214563"/>
          <a:ext cx="4714875" cy="4460875"/>
        </p:xfrm>
        <a:graphic>
          <a:graphicData uri="http://schemas.openxmlformats.org/presentationml/2006/ole">
            <mc:AlternateContent xmlns:mc="http://schemas.openxmlformats.org/markup-compatibility/2006">
              <mc:Choice xmlns:v="urn:schemas-microsoft-com:vml" Requires="v">
                <p:oleObj spid="_x0000_s11276" r:id="rId4" imgW="4712616" imgH="4462659" progId="Excel.Sheet.8">
                  <p:embed/>
                </p:oleObj>
              </mc:Choice>
              <mc:Fallback>
                <p:oleObj r:id="rId4" imgW="4712616" imgH="4462659" progId="Excel.Sheet.8">
                  <p:embed/>
                  <p:pic>
                    <p:nvPicPr>
                      <p:cNvPr id="0" name="Picture 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214563"/>
                        <a:ext cx="4714875" cy="4460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7" name="4 - Γράφημα"/>
          <p:cNvGraphicFramePr>
            <a:graphicFrameLocks/>
          </p:cNvGraphicFramePr>
          <p:nvPr/>
        </p:nvGraphicFramePr>
        <p:xfrm>
          <a:off x="5072063" y="2214563"/>
          <a:ext cx="3143250" cy="4429125"/>
        </p:xfrm>
        <a:graphic>
          <a:graphicData uri="http://schemas.openxmlformats.org/presentationml/2006/ole">
            <mc:AlternateContent xmlns:mc="http://schemas.openxmlformats.org/markup-compatibility/2006">
              <mc:Choice xmlns:v="urn:schemas-microsoft-com:vml" Requires="v">
                <p:oleObj spid="_x0000_s11277" r:id="rId7" imgW="3145809" imgH="4432176" progId="Excel.Sheet.8">
                  <p:embed/>
                </p:oleObj>
              </mc:Choice>
              <mc:Fallback>
                <p:oleObj r:id="rId7" imgW="3145809" imgH="4432176" progId="Excel.Sheet.8">
                  <p:embed/>
                  <p:pic>
                    <p:nvPicPr>
                      <p:cNvPr id="0" name="Picture 9"/>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72063" y="2214563"/>
                        <a:ext cx="3143250" cy="4429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0" name="5 - TextBox"/>
          <p:cNvSpPr txBox="1">
            <a:spLocks noChangeArrowheads="1"/>
          </p:cNvSpPr>
          <p:nvPr/>
        </p:nvSpPr>
        <p:spPr bwMode="auto">
          <a:xfrm>
            <a:off x="0" y="1500188"/>
            <a:ext cx="3786188" cy="923925"/>
          </a:xfrm>
          <a:prstGeom prst="rect">
            <a:avLst/>
          </a:prstGeom>
          <a:noFill/>
          <a:ln w="9525">
            <a:noFill/>
            <a:miter lim="800000"/>
            <a:headEnd/>
            <a:tailEnd/>
          </a:ln>
        </p:spPr>
        <p:txBody>
          <a:bodyPr>
            <a:spAutoFit/>
          </a:bodyPr>
          <a:lstStyle/>
          <a:p>
            <a:r>
              <a:rPr lang="el-GR"/>
              <a:t>Σχετικά με το παρελθόν νομίζεται ότι ο κόσμος ήταν πιο ευαισθητοποιημένος</a:t>
            </a:r>
            <a:r>
              <a:rPr lang="en-US"/>
              <a:t>;</a:t>
            </a:r>
            <a:endParaRPr lang="el-GR"/>
          </a:p>
        </p:txBody>
      </p:sp>
      <p:sp>
        <p:nvSpPr>
          <p:cNvPr id="11271" name="6 - TextBox"/>
          <p:cNvSpPr txBox="1">
            <a:spLocks noChangeArrowheads="1"/>
          </p:cNvSpPr>
          <p:nvPr/>
        </p:nvSpPr>
        <p:spPr bwMode="auto">
          <a:xfrm>
            <a:off x="5500688" y="1214438"/>
            <a:ext cx="3357562" cy="1200150"/>
          </a:xfrm>
          <a:prstGeom prst="rect">
            <a:avLst/>
          </a:prstGeom>
          <a:noFill/>
          <a:ln w="9525">
            <a:noFill/>
            <a:miter lim="800000"/>
            <a:headEnd/>
            <a:tailEnd/>
          </a:ln>
        </p:spPr>
        <p:txBody>
          <a:bodyPr>
            <a:spAutoFit/>
          </a:bodyPr>
          <a:lstStyle/>
          <a:p>
            <a:r>
              <a:rPr lang="el-GR"/>
              <a:t>Πιστεύετε ότι αν η τεχνολογία ήταν πιο εξελιγμένη στο παρελθόν θα υπήρχε μεγαλύτερο πρόβλημα σήμερα</a:t>
            </a:r>
            <a:r>
              <a:rPr lang="en-US"/>
              <a:t>;</a:t>
            </a:r>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946150"/>
          </a:xfrm>
        </p:spPr>
        <p:txBody>
          <a:bodyPr>
            <a:normAutofit fontScale="90000"/>
          </a:bodyPr>
          <a:lstStyle/>
          <a:p>
            <a:r>
              <a:rPr lang="el-GR" sz="3600" dirty="0" smtClean="0">
                <a:latin typeface="Century Gothic" panose="020B0502020202020204" pitchFamily="34" charset="0"/>
                <a:cs typeface="Arial" pitchFamily="34" charset="0"/>
              </a:rPr>
              <a:t>Το προβλημα των </a:t>
            </a:r>
            <a:r>
              <a:rPr lang="el-GR" sz="3600" dirty="0" err="1" smtClean="0">
                <a:latin typeface="Century Gothic" panose="020B0502020202020204" pitchFamily="34" charset="0"/>
                <a:cs typeface="Arial" pitchFamily="34" charset="0"/>
              </a:rPr>
              <a:t>σκουπιδιων</a:t>
            </a:r>
            <a:r>
              <a:rPr lang="el-GR" dirty="0" smtClean="0">
                <a:latin typeface="Century Gothic" panose="020B0502020202020204" pitchFamily="34" charset="0"/>
                <a:cs typeface="Arial" pitchFamily="34" charset="0"/>
              </a:rPr>
              <a:t>.</a:t>
            </a:r>
            <a:endParaRPr lang="el-GR" dirty="0">
              <a:latin typeface="Century Gothic" panose="020B0502020202020204" pitchFamily="34" charset="0"/>
              <a:cs typeface="Arial" pitchFamily="34" charset="0"/>
            </a:endParaRPr>
          </a:p>
        </p:txBody>
      </p:sp>
      <p:sp>
        <p:nvSpPr>
          <p:cNvPr id="4" name="Text Placeholder 3"/>
          <p:cNvSpPr>
            <a:spLocks noGrp="1"/>
          </p:cNvSpPr>
          <p:nvPr>
            <p:ph type="body" idx="2"/>
          </p:nvPr>
        </p:nvSpPr>
        <p:spPr>
          <a:xfrm>
            <a:off x="457200" y="1435100"/>
            <a:ext cx="3733800" cy="4813300"/>
          </a:xfrm>
        </p:spPr>
        <p:txBody>
          <a:bodyPr>
            <a:normAutofit/>
          </a:bodyPr>
          <a:lstStyle/>
          <a:p>
            <a:pPr>
              <a:buFont typeface="Arial" pitchFamily="34" charset="0"/>
              <a:buChar char="•"/>
            </a:pPr>
            <a:r>
              <a:rPr lang="el-GR" sz="1600" dirty="0" smtClean="0">
                <a:latin typeface="Century Gothic" panose="020B0502020202020204" pitchFamily="34" charset="0"/>
                <a:cs typeface="Arial" pitchFamily="34" charset="0"/>
              </a:rPr>
              <a:t>Το 3000 π.Χ., στην Κνωσό, δημιουργήθηκαν οι πρώτοι χώροι ταφής απορριμμάτων. Τα απόβλητα τοποθετούνταν σε μεγάλους λάκκους και καλύπτονταν με πολλά επίπεδα χώματος.</a:t>
            </a:r>
          </a:p>
          <a:p>
            <a:pPr>
              <a:buFont typeface="Arial" pitchFamily="34" charset="0"/>
              <a:buChar char="•"/>
            </a:pPr>
            <a:r>
              <a:rPr lang="el-GR" sz="1600" dirty="0" smtClean="0">
                <a:latin typeface="Century Gothic" panose="020B0502020202020204" pitchFamily="34" charset="0"/>
                <a:cs typeface="Arial" pitchFamily="34" charset="0"/>
              </a:rPr>
              <a:t>Το 2000 π.Χ, στην εποχή του χαλκού λειτουργούσαν συστήματα ανάκτησης του μετάλλου.</a:t>
            </a:r>
          </a:p>
          <a:p>
            <a:pPr>
              <a:buFont typeface="Arial" pitchFamily="34" charset="0"/>
              <a:buChar char="•"/>
            </a:pPr>
            <a:r>
              <a:rPr lang="el-GR" sz="1600" dirty="0" smtClean="0">
                <a:latin typeface="Century Gothic" panose="020B0502020202020204" pitchFamily="34" charset="0"/>
                <a:cs typeface="Arial" pitchFamily="34" charset="0"/>
              </a:rPr>
              <a:t> Πριν από περίπου 2500, στην Αθήνα λειτουργούσε χώρος ταφής των αστικών αποβλήτων. Σύμφωνα με το νόμο ο χώρος αυτός έπρεπε να βρίσκεται σε απόσταση τουλάχιστον ενός μιλίου από το τείχη της πόλης.</a:t>
            </a:r>
          </a:p>
        </p:txBody>
      </p:sp>
      <p:pic>
        <p:nvPicPr>
          <p:cNvPr id="5" name="Picture 4" descr="Iklaina4.jpg"/>
          <p:cNvPicPr>
            <a:picLocks noChangeAspect="1"/>
          </p:cNvPicPr>
          <p:nvPr/>
        </p:nvPicPr>
        <p:blipFill>
          <a:blip r:embed="rId2" cstate="print"/>
          <a:stretch>
            <a:fillRect/>
          </a:stretch>
        </p:blipFill>
        <p:spPr>
          <a:xfrm>
            <a:off x="4343400" y="1676400"/>
            <a:ext cx="4419600" cy="35814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1000"/>
                                        <p:tgtEl>
                                          <p:spTgt spid="4">
                                            <p:txEl>
                                              <p:pRg st="2" end="2"/>
                                            </p:txEl>
                                          </p:spTgt>
                                        </p:tgtEl>
                                      </p:cBhvr>
                                    </p:animEffect>
                                    <p:anim calcmode="lin" valueType="num">
                                      <p:cBhvr>
                                        <p:cTn id="2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946150"/>
          </a:xfrm>
        </p:spPr>
        <p:txBody>
          <a:bodyPr>
            <a:normAutofit fontScale="90000"/>
          </a:bodyPr>
          <a:lstStyle/>
          <a:p>
            <a:r>
              <a:rPr lang="el-GR" sz="3600" dirty="0" smtClean="0">
                <a:latin typeface="Century Gothic" panose="020B0502020202020204" pitchFamily="34" charset="0"/>
                <a:cs typeface="Arial" pitchFamily="34" charset="0"/>
              </a:rPr>
              <a:t>Το προβλημα των </a:t>
            </a:r>
            <a:r>
              <a:rPr lang="el-GR" sz="3600" dirty="0" err="1" smtClean="0">
                <a:latin typeface="Century Gothic" panose="020B0502020202020204" pitchFamily="34" charset="0"/>
                <a:cs typeface="Arial" pitchFamily="34" charset="0"/>
              </a:rPr>
              <a:t>σκουπιδιων</a:t>
            </a:r>
            <a:r>
              <a:rPr lang="el-GR" dirty="0" smtClean="0">
                <a:latin typeface="Century Gothic" panose="020B0502020202020204" pitchFamily="34" charset="0"/>
                <a:cs typeface="Arial" pitchFamily="34" charset="0"/>
              </a:rPr>
              <a:t>.</a:t>
            </a:r>
            <a:endParaRPr lang="el-GR" dirty="0">
              <a:latin typeface="Century Gothic" panose="020B0502020202020204" pitchFamily="34" charset="0"/>
              <a:cs typeface="Arial" pitchFamily="34" charset="0"/>
            </a:endParaRPr>
          </a:p>
        </p:txBody>
      </p:sp>
      <p:sp>
        <p:nvSpPr>
          <p:cNvPr id="4" name="Text Placeholder 3"/>
          <p:cNvSpPr>
            <a:spLocks noGrp="1"/>
          </p:cNvSpPr>
          <p:nvPr>
            <p:ph type="body" idx="2"/>
          </p:nvPr>
        </p:nvSpPr>
        <p:spPr>
          <a:xfrm>
            <a:off x="228600" y="1459969"/>
            <a:ext cx="4419600" cy="4660900"/>
          </a:xfrm>
        </p:spPr>
        <p:txBody>
          <a:bodyPr>
            <a:noAutofit/>
          </a:bodyPr>
          <a:lstStyle/>
          <a:p>
            <a:pPr>
              <a:buFont typeface="Arial" pitchFamily="34" charset="0"/>
              <a:buChar char="•"/>
            </a:pPr>
            <a:r>
              <a:rPr lang="el-GR" sz="1600" dirty="0" smtClean="0">
                <a:latin typeface="Century Gothic" panose="020B0502020202020204" pitchFamily="34" charset="0"/>
                <a:cs typeface="Arial" pitchFamily="34" charset="0"/>
              </a:rPr>
              <a:t>Το 1297 μ.Χ, τα σκουπίδια είχαν αρχίσει να συσσωρεύονται επικίνδυνα στις Βρετανικές πόλεις. Οι πολίτες αγνοούσαν το νόμο. Όταν κάποια στιγμή τα μάζευαν τα έκαιγαν στις αυλές τους.</a:t>
            </a:r>
          </a:p>
          <a:p>
            <a:pPr>
              <a:buFont typeface="Arial" pitchFamily="34" charset="0"/>
              <a:buChar char="•"/>
            </a:pPr>
            <a:r>
              <a:rPr lang="el-GR" sz="1600" dirty="0" smtClean="0">
                <a:latin typeface="Century Gothic" panose="020B0502020202020204" pitchFamily="34" charset="0"/>
                <a:cs typeface="Arial" pitchFamily="34" charset="0"/>
              </a:rPr>
              <a:t> Το 1407 θεσπίστηκε νόμος στη Βρετανία σύμφωνα με τον οποίο οι πολίτες ήταν υποχρεωμένοι να κρατούν τα σκουπίδια μέσα στο σπίτι μέχρι να τα πάρουν οι εργάτες οι οποίοι τα πουλούσαν ως κομπόστ ή τα έθαβαν στα έλη του Essex. </a:t>
            </a:r>
          </a:p>
          <a:p>
            <a:pPr>
              <a:buFont typeface="Arial" pitchFamily="34" charset="0"/>
              <a:buChar char="•"/>
            </a:pPr>
            <a:r>
              <a:rPr lang="el-GR" sz="1600" dirty="0" smtClean="0">
                <a:latin typeface="Century Gothic" panose="020B0502020202020204" pitchFamily="34" charset="0"/>
              </a:rPr>
              <a:t>Στα μέσα του</a:t>
            </a:r>
            <a:r>
              <a:rPr lang="en-US" sz="1600" dirty="0" smtClean="0">
                <a:latin typeface="Century Gothic" panose="020B0502020202020204" pitchFamily="34" charset="0"/>
              </a:rPr>
              <a:t> </a:t>
            </a:r>
            <a:r>
              <a:rPr lang="el-GR" sz="1600" dirty="0" smtClean="0">
                <a:latin typeface="Century Gothic" panose="020B0502020202020204" pitchFamily="34" charset="0"/>
              </a:rPr>
              <a:t>ένατου</a:t>
            </a:r>
            <a:r>
              <a:rPr lang="en-US" sz="1600" dirty="0" smtClean="0">
                <a:latin typeface="Century Gothic" panose="020B0502020202020204" pitchFamily="34" charset="0"/>
              </a:rPr>
              <a:t>-</a:t>
            </a:r>
            <a:r>
              <a:rPr lang="el-GR" sz="1600" dirty="0" smtClean="0">
                <a:latin typeface="Century Gothic" panose="020B0502020202020204" pitchFamily="34" charset="0"/>
              </a:rPr>
              <a:t> δεκάτου αιώνα στην Ρώμη είχαν σαν συνήθεια για να απαλλαγούν από τα απορρίμματα να τα αφήνουν στο δρόμο. Όταν τα σκουπίδια δημιουργούσαν  σωρούς ύστερα από βδομάδες ένα κάρο τα απομάκρυνε. </a:t>
            </a:r>
            <a:endParaRPr lang="el-GR" sz="1600" dirty="0">
              <a:latin typeface="Century Gothic" panose="020B0502020202020204" pitchFamily="34" charset="0"/>
              <a:cs typeface="Arial" pitchFamily="34" charset="0"/>
            </a:endParaRPr>
          </a:p>
        </p:txBody>
      </p:sp>
      <p:pic>
        <p:nvPicPr>
          <p:cNvPr id="5" name="Picture 4" descr="waste-history.jpg"/>
          <p:cNvPicPr>
            <a:picLocks noChangeAspect="1"/>
          </p:cNvPicPr>
          <p:nvPr/>
        </p:nvPicPr>
        <p:blipFill>
          <a:blip r:embed="rId2" cstate="print"/>
          <a:stretch>
            <a:fillRect/>
          </a:stretch>
        </p:blipFill>
        <p:spPr>
          <a:xfrm>
            <a:off x="4849091" y="1447800"/>
            <a:ext cx="3352800" cy="502919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wipe(down)">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wipe(down)">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wipe(down)">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1447800"/>
          </a:xfrm>
        </p:spPr>
        <p:txBody>
          <a:bodyPr>
            <a:noAutofit/>
          </a:bodyPr>
          <a:lstStyle/>
          <a:p>
            <a:r>
              <a:rPr lang="el-GR" sz="3600" dirty="0" smtClean="0">
                <a:latin typeface="Century Gothic" panose="020B0502020202020204" pitchFamily="34" charset="0"/>
              </a:rPr>
              <a:t>Τα </a:t>
            </a:r>
            <a:r>
              <a:rPr lang="el-GR" sz="3600" dirty="0" err="1" smtClean="0">
                <a:latin typeface="Century Gothic" panose="020B0502020202020204" pitchFamily="34" charset="0"/>
              </a:rPr>
              <a:t>αρνητικα</a:t>
            </a:r>
            <a:r>
              <a:rPr lang="el-GR" sz="3600" dirty="0" smtClean="0">
                <a:latin typeface="Century Gothic" panose="020B0502020202020204" pitchFamily="34" charset="0"/>
              </a:rPr>
              <a:t> </a:t>
            </a:r>
            <a:r>
              <a:rPr lang="el-GR" sz="3600" dirty="0" err="1" smtClean="0">
                <a:latin typeface="Century Gothic" panose="020B0502020202020204" pitchFamily="34" charset="0"/>
              </a:rPr>
              <a:t>τησ</a:t>
            </a:r>
            <a:r>
              <a:rPr lang="el-GR" sz="3600" dirty="0" smtClean="0">
                <a:latin typeface="Century Gothic" panose="020B0502020202020204" pitchFamily="34" charset="0"/>
              </a:rPr>
              <a:t/>
            </a:r>
            <a:br>
              <a:rPr lang="el-GR" sz="3600" dirty="0" smtClean="0">
                <a:latin typeface="Century Gothic" panose="020B0502020202020204" pitchFamily="34" charset="0"/>
              </a:rPr>
            </a:br>
            <a:r>
              <a:rPr lang="el-GR" sz="3600" dirty="0" err="1" smtClean="0">
                <a:latin typeface="Century Gothic" panose="020B0502020202020204" pitchFamily="34" charset="0"/>
              </a:rPr>
              <a:t>βιομηχανικησ</a:t>
            </a:r>
            <a:r>
              <a:rPr lang="el-GR" sz="3600" dirty="0" smtClean="0">
                <a:latin typeface="Century Gothic" panose="020B0502020202020204" pitchFamily="34" charset="0"/>
              </a:rPr>
              <a:t> </a:t>
            </a:r>
            <a:r>
              <a:rPr lang="el-GR" sz="3600" dirty="0" err="1" smtClean="0">
                <a:latin typeface="Century Gothic" panose="020B0502020202020204" pitchFamily="34" charset="0"/>
              </a:rPr>
              <a:t>επαναστασησ</a:t>
            </a:r>
            <a:r>
              <a:rPr lang="el-GR" sz="3600" dirty="0" smtClean="0">
                <a:latin typeface="Century Gothic" panose="020B0502020202020204" pitchFamily="34" charset="0"/>
              </a:rPr>
              <a:t>. </a:t>
            </a:r>
            <a:endParaRPr lang="el-GR" sz="3600" dirty="0">
              <a:latin typeface="Century Gothic" panose="020B0502020202020204" pitchFamily="34" charset="0"/>
            </a:endParaRPr>
          </a:p>
        </p:txBody>
      </p:sp>
      <p:sp>
        <p:nvSpPr>
          <p:cNvPr id="3" name="Text Placeholder 2"/>
          <p:cNvSpPr>
            <a:spLocks noGrp="1"/>
          </p:cNvSpPr>
          <p:nvPr>
            <p:ph type="body" idx="2"/>
          </p:nvPr>
        </p:nvSpPr>
        <p:spPr>
          <a:xfrm>
            <a:off x="228600" y="1371600"/>
            <a:ext cx="3886200" cy="4754563"/>
          </a:xfrm>
        </p:spPr>
        <p:txBody>
          <a:bodyPr>
            <a:noAutofit/>
          </a:bodyPr>
          <a:lstStyle/>
          <a:p>
            <a:pPr lvl="0">
              <a:buFont typeface="Arial" pitchFamily="34" charset="0"/>
              <a:buChar char="•"/>
            </a:pPr>
            <a:r>
              <a:rPr lang="el-GR" sz="1600" dirty="0" smtClean="0">
                <a:latin typeface="Century Gothic" panose="020B0502020202020204" pitchFamily="34" charset="0"/>
                <a:cs typeface="Arial" pitchFamily="34" charset="0"/>
              </a:rPr>
              <a:t>Η αύξηση του όγκου των απορριμμάτων</a:t>
            </a:r>
            <a:endParaRPr lang="en-US" sz="1600" dirty="0" smtClean="0">
              <a:latin typeface="Century Gothic" panose="020B0502020202020204" pitchFamily="34" charset="0"/>
              <a:cs typeface="Arial" pitchFamily="34" charset="0"/>
            </a:endParaRPr>
          </a:p>
          <a:p>
            <a:pPr>
              <a:buFont typeface="Arial" pitchFamily="34" charset="0"/>
              <a:buChar char="•"/>
            </a:pPr>
            <a:r>
              <a:rPr lang="el-GR" sz="1600" dirty="0" smtClean="0"/>
              <a:t>Τα οικιακά, τα αστικά αλλά και τα βιομηχανικά απορρίμματα αποτελούν άριστο υπόστρωμα ανάπτυξης μικροοργανισμών οι οποίοι απειλούν την υγεία του ανθρώπου καθώς μεταφέρονται με τις μύγες, τα κουνούπια, τα ποντίκια, κλπ. Για την αντιμετώπιση του προβλήματος αυτού εφαρμόζεται συνήθως η  ταφή των απορριμμάτων, η οποία τελικά δεν αποτελεί λύση. Ιδιαίτερα επικίνδυνα είναι τα απορρίμματα των νοσοκομείων που πρέπει να συλλέγονται χωριστά και να καίγονται σε ειδικούς κλιβάνους. Το πρόβλημα θα μπορούσε να αντιμετωπιστεί με τη γενικευμένη εφαρμογή της </a:t>
            </a:r>
            <a:r>
              <a:rPr lang="el-GR" sz="1600" b="1" dirty="0" smtClean="0"/>
              <a:t>ανακύκλωσης</a:t>
            </a:r>
            <a:r>
              <a:rPr lang="en-US" sz="1600" b="1" dirty="0" smtClean="0"/>
              <a:t> </a:t>
            </a:r>
            <a:r>
              <a:rPr lang="el-GR" sz="1600" b="1" dirty="0" smtClean="0"/>
              <a:t>και της επαναχρησιμοποίησης.</a:t>
            </a:r>
            <a:endParaRPr lang="el-GR" sz="1600" dirty="0" smtClean="0"/>
          </a:p>
          <a:p>
            <a:pPr lvl="0">
              <a:buFont typeface="Arial" pitchFamily="34" charset="0"/>
              <a:buChar char="•"/>
            </a:pPr>
            <a:endParaRPr lang="el-GR" sz="1600" dirty="0" smtClean="0">
              <a:latin typeface="Century Gothic" panose="020B0502020202020204" pitchFamily="34" charset="0"/>
              <a:cs typeface="Arial" pitchFamily="34" charset="0"/>
            </a:endParaRPr>
          </a:p>
          <a:p>
            <a:endParaRPr lang="el-GR" sz="1600" dirty="0">
              <a:latin typeface="Century Gothic" panose="020B0502020202020204" pitchFamily="34" charset="0"/>
              <a:cs typeface="Arial" pitchFamily="34" charset="0"/>
            </a:endParaRPr>
          </a:p>
        </p:txBody>
      </p:sp>
      <p:pic>
        <p:nvPicPr>
          <p:cNvPr id="5" name="Content Placeholder 4" descr="images.jpeg"/>
          <p:cNvPicPr>
            <a:picLocks noGrp="1" noChangeAspect="1"/>
          </p:cNvPicPr>
          <p:nvPr>
            <p:ph sz="half" idx="1"/>
          </p:nvPr>
        </p:nvPicPr>
        <p:blipFill>
          <a:blip r:embed="rId2" cstate="print"/>
          <a:stretch>
            <a:fillRect/>
          </a:stretch>
        </p:blipFill>
        <p:spPr>
          <a:xfrm>
            <a:off x="5102225" y="2138362"/>
            <a:ext cx="2286000" cy="1743075"/>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6400800" cy="1162050"/>
          </a:xfrm>
        </p:spPr>
        <p:txBody>
          <a:bodyPr>
            <a:noAutofit/>
          </a:bodyPr>
          <a:lstStyle/>
          <a:p>
            <a:r>
              <a:rPr lang="el-GR" sz="3600" dirty="0" err="1" smtClean="0">
                <a:latin typeface="Century Gothic" panose="020B0502020202020204" pitchFamily="34" charset="0"/>
              </a:rPr>
              <a:t>Πωσ</a:t>
            </a:r>
            <a:r>
              <a:rPr lang="el-GR" sz="3600" dirty="0" smtClean="0">
                <a:latin typeface="Century Gothic" panose="020B0502020202020204" pitchFamily="34" charset="0"/>
              </a:rPr>
              <a:t> </a:t>
            </a:r>
            <a:r>
              <a:rPr lang="el-GR" sz="3600" dirty="0" err="1" smtClean="0">
                <a:latin typeface="Century Gothic" panose="020B0502020202020204" pitchFamily="34" charset="0"/>
              </a:rPr>
              <a:t>φτασαμε</a:t>
            </a:r>
            <a:r>
              <a:rPr lang="el-GR" sz="3600" dirty="0" smtClean="0">
                <a:latin typeface="Century Gothic" panose="020B0502020202020204" pitchFamily="34" charset="0"/>
              </a:rPr>
              <a:t> </a:t>
            </a:r>
            <a:r>
              <a:rPr lang="el-GR" sz="3600" dirty="0" err="1" smtClean="0">
                <a:latin typeface="Century Gothic" panose="020B0502020202020204" pitchFamily="34" charset="0"/>
              </a:rPr>
              <a:t>ωσ</a:t>
            </a:r>
            <a:r>
              <a:rPr lang="el-GR" sz="3600" dirty="0" smtClean="0">
                <a:latin typeface="Century Gothic" panose="020B0502020202020204" pitchFamily="34" charset="0"/>
              </a:rPr>
              <a:t> </a:t>
            </a:r>
            <a:r>
              <a:rPr lang="el-GR" sz="3600" dirty="0" err="1" smtClean="0">
                <a:latin typeface="Century Gothic" panose="020B0502020202020204" pitchFamily="34" charset="0"/>
              </a:rPr>
              <a:t>εδω</a:t>
            </a:r>
            <a:r>
              <a:rPr lang="el-GR" sz="3600" dirty="0" smtClean="0">
                <a:latin typeface="Century Gothic" panose="020B0502020202020204" pitchFamily="34" charset="0"/>
              </a:rPr>
              <a:t> με τα </a:t>
            </a:r>
            <a:r>
              <a:rPr lang="el-GR" sz="3600" dirty="0" err="1" smtClean="0">
                <a:latin typeface="Century Gothic" panose="020B0502020202020204" pitchFamily="34" charset="0"/>
              </a:rPr>
              <a:t>σκουπιδια</a:t>
            </a:r>
            <a:r>
              <a:rPr lang="el-GR" sz="3600" dirty="0" smtClean="0">
                <a:latin typeface="Century Gothic" panose="020B0502020202020204" pitchFamily="34" charset="0"/>
              </a:rPr>
              <a:t>;;;;;;</a:t>
            </a:r>
            <a:endParaRPr lang="el-GR" sz="3600" dirty="0">
              <a:latin typeface="Century Gothic" panose="020B0502020202020204" pitchFamily="34" charset="0"/>
            </a:endParaRPr>
          </a:p>
        </p:txBody>
      </p:sp>
      <p:sp>
        <p:nvSpPr>
          <p:cNvPr id="3" name="Text Placeholder 2"/>
          <p:cNvSpPr>
            <a:spLocks noGrp="1"/>
          </p:cNvSpPr>
          <p:nvPr>
            <p:ph type="body" idx="2"/>
          </p:nvPr>
        </p:nvSpPr>
        <p:spPr>
          <a:xfrm>
            <a:off x="457200" y="1752600"/>
            <a:ext cx="3008313" cy="5029200"/>
          </a:xfrm>
        </p:spPr>
        <p:txBody>
          <a:bodyPr>
            <a:normAutofit/>
          </a:bodyPr>
          <a:lstStyle/>
          <a:p>
            <a:pPr>
              <a:buFont typeface="Arial" pitchFamily="34" charset="0"/>
              <a:buChar char="•"/>
            </a:pPr>
            <a:r>
              <a:rPr lang="el-GR" sz="1600" dirty="0" smtClean="0">
                <a:latin typeface="Century Gothic" panose="020B0502020202020204" pitchFamily="34" charset="0"/>
                <a:cs typeface="Arial" pitchFamily="34" charset="0"/>
              </a:rPr>
              <a:t>Κάθε κάτοικος της Ελλάδας  παράγει  433 κιλά σκουπίδια το χρόνο (στοιχεία 2004), ενώ το 1995 παρήγαγε 306 κιλά .Αν δεν αλλάξουμε τρόπο παραγωγής &amp; κατανάλωσης θα ξεπεράσουμε τα 580 κιλά ανά άτομο.</a:t>
            </a:r>
          </a:p>
          <a:p>
            <a:pPr>
              <a:buFont typeface="Arial" pitchFamily="34" charset="0"/>
              <a:buChar char="•"/>
            </a:pPr>
            <a:r>
              <a:rPr lang="el-GR" sz="1600" dirty="0" smtClean="0">
                <a:latin typeface="Century Gothic" panose="020B0502020202020204" pitchFamily="34" charset="0"/>
                <a:cs typeface="Arial" pitchFamily="34" charset="0"/>
              </a:rPr>
              <a:t>Έχουμε 1.200 χωματερές, 10.000-15.000 σκουπιδότοποι και 6-6.5000000 τόνους σκουπίδια .</a:t>
            </a:r>
          </a:p>
          <a:p>
            <a:pPr>
              <a:buFont typeface="Arial" pitchFamily="34" charset="0"/>
              <a:buChar char="•"/>
            </a:pPr>
            <a:r>
              <a:rPr lang="el-GR" sz="1600" dirty="0" smtClean="0">
                <a:latin typeface="Century Gothic" panose="020B0502020202020204" pitchFamily="34" charset="0"/>
                <a:cs typeface="Arial" pitchFamily="34" charset="0"/>
              </a:rPr>
              <a:t>Η Έλλάδα ξοδεύει  1 δισεκατομύριο ευρώ για τα σκουπίδια κάθε χρόνο.  </a:t>
            </a:r>
          </a:p>
          <a:p>
            <a:endParaRPr lang="el-GR" sz="1600" dirty="0" smtClean="0">
              <a:latin typeface="Century Gothic" panose="020B0502020202020204" pitchFamily="34" charset="0"/>
            </a:endParaRPr>
          </a:p>
          <a:p>
            <a:endParaRPr lang="el-GR" sz="1600" dirty="0">
              <a:latin typeface="Arial" pitchFamily="34" charset="0"/>
              <a:cs typeface="Arial" pitchFamily="34" charset="0"/>
            </a:endParaRPr>
          </a:p>
        </p:txBody>
      </p:sp>
      <p:pic>
        <p:nvPicPr>
          <p:cNvPr id="7" name="Content Placeholder 6" descr="images2.jpeg"/>
          <p:cNvPicPr>
            <a:picLocks noGrp="1" noChangeAspect="1"/>
          </p:cNvPicPr>
          <p:nvPr>
            <p:ph sz="half" idx="1"/>
          </p:nvPr>
        </p:nvPicPr>
        <p:blipFill>
          <a:blip r:embed="rId2" cstate="print"/>
          <a:stretch>
            <a:fillRect/>
          </a:stretch>
        </p:blipFill>
        <p:spPr>
          <a:xfrm>
            <a:off x="4892675" y="2166937"/>
            <a:ext cx="2705100" cy="1685925"/>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600" dirty="0" smtClean="0">
                <a:latin typeface="Century Gothic" panose="020B0502020202020204" pitchFamily="34" charset="0"/>
              </a:rPr>
              <a:t>Πριν</a:t>
            </a:r>
            <a:endParaRPr lang="el-GR" sz="3600" dirty="0">
              <a:latin typeface="Century Gothic" panose="020B0502020202020204" pitchFamily="34" charset="0"/>
            </a:endParaRPr>
          </a:p>
        </p:txBody>
      </p:sp>
      <p:sp>
        <p:nvSpPr>
          <p:cNvPr id="3" name="Text Placeholder 2"/>
          <p:cNvSpPr>
            <a:spLocks noGrp="1"/>
          </p:cNvSpPr>
          <p:nvPr>
            <p:ph type="body" idx="2"/>
          </p:nvPr>
        </p:nvSpPr>
        <p:spPr/>
        <p:txBody>
          <a:bodyPr>
            <a:normAutofit/>
          </a:bodyPr>
          <a:lstStyle/>
          <a:p>
            <a:r>
              <a:rPr lang="el-GR" sz="1600" dirty="0" smtClean="0">
                <a:latin typeface="Century Gothic" panose="020B0502020202020204" pitchFamily="34" charset="0"/>
                <a:cs typeface="Arial" pitchFamily="34" charset="0"/>
              </a:rPr>
              <a:t>Στο πρώτο ήμισυ του αιώνα που έφυγε, ο περισσότερος πληθυσμός κατοικούσε σε μικρές πόλεις και χωριά, διατηρούσε κάποιες μικρές καλλιέργειες και είχε λίγα κατοικίδια ζώα με συνέπεια τα οργανικά τα όποια παρήγαγε να τα μετατρέπει σε κομπόστ ή να δίνονται σαν τροφή στα ζώα τους. Τα χαρτιά, τα μπουκάλια, τα μέταλλα ή άλλες συσκευασίες ήταν πολύτιμα υλικά για διάφορες χρήσεις και εν συνεχεία για το τζάκι, το μαγκάλι ή την ανακύκλωση. </a:t>
            </a:r>
            <a:br>
              <a:rPr lang="el-GR" sz="1600" dirty="0" smtClean="0">
                <a:latin typeface="Century Gothic" panose="020B0502020202020204" pitchFamily="34" charset="0"/>
                <a:cs typeface="Arial" pitchFamily="34" charset="0"/>
              </a:rPr>
            </a:br>
            <a:endParaRPr lang="el-GR" sz="1600" dirty="0">
              <a:latin typeface="Century Gothic" panose="020B0502020202020204" pitchFamily="34" charset="0"/>
              <a:cs typeface="Arial" pitchFamily="34" charset="0"/>
            </a:endParaRPr>
          </a:p>
        </p:txBody>
      </p:sp>
      <p:pic>
        <p:nvPicPr>
          <p:cNvPr id="5" name="Content Placeholder 4" descr="images5.jpeg"/>
          <p:cNvPicPr>
            <a:picLocks noGrp="1" noChangeAspect="1"/>
          </p:cNvPicPr>
          <p:nvPr>
            <p:ph sz="half" idx="1"/>
          </p:nvPr>
        </p:nvPicPr>
        <p:blipFill>
          <a:blip r:embed="rId3" cstate="print"/>
          <a:stretch>
            <a:fillRect/>
          </a:stretch>
        </p:blipFill>
        <p:spPr>
          <a:xfrm>
            <a:off x="4930775" y="2143125"/>
            <a:ext cx="2628900" cy="1733550"/>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869950"/>
          </a:xfrm>
        </p:spPr>
        <p:txBody>
          <a:bodyPr>
            <a:normAutofit/>
          </a:bodyPr>
          <a:lstStyle/>
          <a:p>
            <a:r>
              <a:rPr lang="el-GR" sz="3600" dirty="0" err="1" smtClean="0">
                <a:latin typeface="Century Gothic" panose="020B0502020202020204" pitchFamily="34" charset="0"/>
              </a:rPr>
              <a:t>Μετα</a:t>
            </a:r>
            <a:endParaRPr lang="el-GR" sz="3600" dirty="0">
              <a:latin typeface="Century Gothic" panose="020B0502020202020204" pitchFamily="34" charset="0"/>
            </a:endParaRPr>
          </a:p>
        </p:txBody>
      </p:sp>
      <p:sp>
        <p:nvSpPr>
          <p:cNvPr id="3" name="Text Placeholder 2"/>
          <p:cNvSpPr>
            <a:spLocks noGrp="1"/>
          </p:cNvSpPr>
          <p:nvPr>
            <p:ph type="body" idx="2"/>
          </p:nvPr>
        </p:nvSpPr>
        <p:spPr>
          <a:xfrm>
            <a:off x="152400" y="1143000"/>
            <a:ext cx="3962400" cy="4983163"/>
          </a:xfrm>
        </p:spPr>
        <p:txBody>
          <a:bodyPr>
            <a:noAutofit/>
          </a:bodyPr>
          <a:lstStyle/>
          <a:p>
            <a:r>
              <a:rPr lang="el-GR" sz="1600" dirty="0" smtClean="0">
                <a:latin typeface="Century Gothic" panose="020B0502020202020204" pitchFamily="34" charset="0"/>
              </a:rPr>
              <a:t>Μετά τον πόλεμο πολιτικοί, </a:t>
            </a:r>
            <a:r>
              <a:rPr lang="el-GR" sz="1600" u="sng" dirty="0" smtClean="0">
                <a:latin typeface="Century Gothic" panose="020B0502020202020204" pitchFamily="34" charset="0"/>
              </a:rPr>
              <a:t>κοινωνικοί, οικονομικοί και χωροταξικοί λόγοι </a:t>
            </a:r>
            <a:r>
              <a:rPr lang="el-GR" sz="1600" dirty="0" smtClean="0">
                <a:latin typeface="Century Gothic" panose="020B0502020202020204" pitchFamily="34" charset="0"/>
              </a:rPr>
              <a:t>συντέλεσαν ώστε να οδηγηθούμε σιγά - σιγά στη σημερινή κατάσταση. Έτσι, το δεύτερο ήμισυ του 20ου αιώνα η ύπαιθρος ερημώθηκε σε μεγάλο βαθμό και οι πόλεις διογκώθηκαν απρογραμμάτιστα για να καταλήξουν στην σημερινή τους μορφή με τους πολίτες στοιβαγμένους σε πολυώροφα κτίρια, με συνέπεια να μην είναι δυνατή η αξιοποίηση μεγάλου μέρους των σκουπιδιών, δηλαδή των χαρτιών ή των οργανικών. Έτσι, η πληθυσμιακή έκρηξη των πόλεων σε συνδυασμό με τη συγκεκριμένη χωροταξική τους κατάληξη και δομή οδήγησαν τις σημερινές πόλεις στην υπέρμετρη παραγωγή σκουπιδιών.</a:t>
            </a:r>
          </a:p>
          <a:p>
            <a:endParaRPr lang="el-GR" sz="1600" dirty="0"/>
          </a:p>
        </p:txBody>
      </p:sp>
      <p:pic>
        <p:nvPicPr>
          <p:cNvPr id="5" name="Content Placeholder 4" descr="images3.jpeg"/>
          <p:cNvPicPr>
            <a:picLocks noGrp="1" noChangeAspect="1"/>
          </p:cNvPicPr>
          <p:nvPr>
            <p:ph sz="half" idx="1"/>
          </p:nvPr>
        </p:nvPicPr>
        <p:blipFill>
          <a:blip r:embed="rId3" cstate="print"/>
          <a:stretch>
            <a:fillRect/>
          </a:stretch>
        </p:blipFill>
        <p:spPr>
          <a:xfrm>
            <a:off x="4935537" y="2138362"/>
            <a:ext cx="2619375" cy="1743075"/>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6248400" cy="1162050"/>
          </a:xfrm>
        </p:spPr>
        <p:txBody>
          <a:bodyPr>
            <a:noAutofit/>
          </a:bodyPr>
          <a:lstStyle/>
          <a:p>
            <a:r>
              <a:rPr lang="el-GR" sz="3600" dirty="0" err="1" smtClean="0">
                <a:latin typeface="Century Gothic" panose="020B0502020202020204" pitchFamily="34" charset="0"/>
              </a:rPr>
              <a:t>Αυξηση</a:t>
            </a:r>
            <a:r>
              <a:rPr lang="el-GR" sz="3600" dirty="0" smtClean="0">
                <a:latin typeface="Century Gothic" panose="020B0502020202020204" pitchFamily="34" charset="0"/>
              </a:rPr>
              <a:t> των </a:t>
            </a:r>
            <a:r>
              <a:rPr lang="el-GR" sz="3600" dirty="0" err="1" smtClean="0">
                <a:latin typeface="Century Gothic" panose="020B0502020202020204" pitchFamily="34" charset="0"/>
              </a:rPr>
              <a:t>σκουπιδιων</a:t>
            </a:r>
            <a:r>
              <a:rPr lang="el-GR" sz="3600" dirty="0" smtClean="0">
                <a:latin typeface="Century Gothic" panose="020B0502020202020204" pitchFamily="34" charset="0"/>
              </a:rPr>
              <a:t> </a:t>
            </a:r>
            <a:r>
              <a:rPr lang="el-GR" sz="3600" dirty="0" err="1" smtClean="0">
                <a:latin typeface="Century Gothic" panose="020B0502020202020204" pitchFamily="34" charset="0"/>
              </a:rPr>
              <a:t>Γιατι</a:t>
            </a:r>
            <a:r>
              <a:rPr lang="el-GR" sz="3600" dirty="0" smtClean="0">
                <a:latin typeface="Century Gothic" panose="020B0502020202020204" pitchFamily="34" charset="0"/>
              </a:rPr>
              <a:t>;;;;;</a:t>
            </a:r>
            <a:endParaRPr lang="el-GR" sz="3600" dirty="0">
              <a:latin typeface="Century Gothic" panose="020B0502020202020204" pitchFamily="34" charset="0"/>
            </a:endParaRPr>
          </a:p>
        </p:txBody>
      </p:sp>
      <p:sp>
        <p:nvSpPr>
          <p:cNvPr id="3" name="Text Placeholder 2"/>
          <p:cNvSpPr>
            <a:spLocks noGrp="1"/>
          </p:cNvSpPr>
          <p:nvPr>
            <p:ph type="body" idx="2"/>
          </p:nvPr>
        </p:nvSpPr>
        <p:spPr>
          <a:xfrm>
            <a:off x="457200" y="1752600"/>
            <a:ext cx="3008313" cy="4373563"/>
          </a:xfrm>
        </p:spPr>
        <p:txBody>
          <a:bodyPr>
            <a:noAutofit/>
          </a:bodyPr>
          <a:lstStyle/>
          <a:p>
            <a:r>
              <a:rPr lang="el-GR" sz="1600" dirty="0" smtClean="0">
                <a:latin typeface="Century Gothic" panose="020B0502020202020204" pitchFamily="34" charset="0"/>
                <a:cs typeface="Arial" pitchFamily="34" charset="0"/>
              </a:rPr>
              <a:t>Αυξήθηκαν υπερβολικά τα συσκευασμένα προϊόντα, οι συσκευασίες έγιναν μεγαλύτερες, βαρύτερες, μιας χρήσης και λιγότερο φιλικές προς το περιβάλλον. Η διάρκεια ζωής συσκευών και προϊόντων μειώθηκε σημαντικά, ενώ τα πλαστικά, που δύσκολα ανακυκλώνονται και αποικοδομούνται, μπαίνουν όλο και πιο πολύ στη ζωή μας</a:t>
            </a:r>
            <a:endParaRPr lang="el-GR" sz="1600" dirty="0">
              <a:latin typeface="Century Gothic" panose="020B0502020202020204" pitchFamily="34" charset="0"/>
              <a:cs typeface="Arial" pitchFamily="34" charset="0"/>
            </a:endParaRPr>
          </a:p>
        </p:txBody>
      </p:sp>
      <p:pic>
        <p:nvPicPr>
          <p:cNvPr id="5" name="Content Placeholder 4" descr="images4.jpeg"/>
          <p:cNvPicPr>
            <a:picLocks noGrp="1" noChangeAspect="1"/>
          </p:cNvPicPr>
          <p:nvPr>
            <p:ph sz="half" idx="1"/>
          </p:nvPr>
        </p:nvPicPr>
        <p:blipFill>
          <a:blip r:embed="rId2" cstate="print"/>
          <a:stretch>
            <a:fillRect/>
          </a:stretch>
        </p:blipFill>
        <p:spPr>
          <a:xfrm>
            <a:off x="4114800" y="1905000"/>
            <a:ext cx="3880701" cy="3276600"/>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80">
                                          <p:stCondLst>
                                            <p:cond delay="0"/>
                                          </p:stCondLst>
                                        </p:cTn>
                                        <p:tgtEl>
                                          <p:spTgt spid="5"/>
                                        </p:tgtEl>
                                      </p:cBhvr>
                                    </p:animEffect>
                                    <p:anim calcmode="lin" valueType="num">
                                      <p:cBhvr>
                                        <p:cTn id="2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5" dur="26">
                                          <p:stCondLst>
                                            <p:cond delay="650"/>
                                          </p:stCondLst>
                                        </p:cTn>
                                        <p:tgtEl>
                                          <p:spTgt spid="5"/>
                                        </p:tgtEl>
                                      </p:cBhvr>
                                      <p:to x="100000" y="60000"/>
                                    </p:animScale>
                                    <p:animScale>
                                      <p:cBhvr>
                                        <p:cTn id="26" dur="166" decel="50000">
                                          <p:stCondLst>
                                            <p:cond delay="676"/>
                                          </p:stCondLst>
                                        </p:cTn>
                                        <p:tgtEl>
                                          <p:spTgt spid="5"/>
                                        </p:tgtEl>
                                      </p:cBhvr>
                                      <p:to x="100000" y="100000"/>
                                    </p:animScale>
                                    <p:animScale>
                                      <p:cBhvr>
                                        <p:cTn id="27" dur="26">
                                          <p:stCondLst>
                                            <p:cond delay="1312"/>
                                          </p:stCondLst>
                                        </p:cTn>
                                        <p:tgtEl>
                                          <p:spTgt spid="5"/>
                                        </p:tgtEl>
                                      </p:cBhvr>
                                      <p:to x="100000" y="80000"/>
                                    </p:animScale>
                                    <p:animScale>
                                      <p:cBhvr>
                                        <p:cTn id="28" dur="166" decel="50000">
                                          <p:stCondLst>
                                            <p:cond delay="1338"/>
                                          </p:stCondLst>
                                        </p:cTn>
                                        <p:tgtEl>
                                          <p:spTgt spid="5"/>
                                        </p:tgtEl>
                                      </p:cBhvr>
                                      <p:to x="100000" y="100000"/>
                                    </p:animScale>
                                    <p:animScale>
                                      <p:cBhvr>
                                        <p:cTn id="29" dur="26">
                                          <p:stCondLst>
                                            <p:cond delay="1642"/>
                                          </p:stCondLst>
                                        </p:cTn>
                                        <p:tgtEl>
                                          <p:spTgt spid="5"/>
                                        </p:tgtEl>
                                      </p:cBhvr>
                                      <p:to x="100000" y="90000"/>
                                    </p:animScale>
                                    <p:animScale>
                                      <p:cBhvr>
                                        <p:cTn id="30" dur="166" decel="50000">
                                          <p:stCondLst>
                                            <p:cond delay="1668"/>
                                          </p:stCondLst>
                                        </p:cTn>
                                        <p:tgtEl>
                                          <p:spTgt spid="5"/>
                                        </p:tgtEl>
                                      </p:cBhvr>
                                      <p:to x="100000" y="100000"/>
                                    </p:animScale>
                                    <p:animScale>
                                      <p:cBhvr>
                                        <p:cTn id="31" dur="26">
                                          <p:stCondLst>
                                            <p:cond delay="1808"/>
                                          </p:stCondLst>
                                        </p:cTn>
                                        <p:tgtEl>
                                          <p:spTgt spid="5"/>
                                        </p:tgtEl>
                                      </p:cBhvr>
                                      <p:to x="100000" y="95000"/>
                                    </p:animScale>
                                    <p:animScale>
                                      <p:cBhvr>
                                        <p:cTn id="32"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257800" cy="1162050"/>
          </a:xfrm>
        </p:spPr>
        <p:txBody>
          <a:bodyPr>
            <a:noAutofit/>
          </a:bodyPr>
          <a:lstStyle/>
          <a:p>
            <a:r>
              <a:rPr lang="el-GR" sz="3600" dirty="0" err="1" smtClean="0">
                <a:effectLst>
                  <a:outerShdw blurRad="38100" dist="38100" dir="2700000" algn="tl">
                    <a:srgbClr val="000000">
                      <a:alpha val="43137"/>
                    </a:srgbClr>
                  </a:outerShdw>
                </a:effectLst>
                <a:latin typeface="Century Gothic" panose="020B0502020202020204" pitchFamily="34" charset="0"/>
              </a:rPr>
              <a:t>Μειωση</a:t>
            </a:r>
            <a:r>
              <a:rPr lang="el-GR" sz="3600" dirty="0" smtClean="0">
                <a:effectLst>
                  <a:outerShdw blurRad="38100" dist="38100" dir="2700000" algn="tl">
                    <a:srgbClr val="000000">
                      <a:alpha val="43137"/>
                    </a:srgbClr>
                  </a:outerShdw>
                </a:effectLst>
                <a:latin typeface="Century Gothic" panose="020B0502020202020204" pitchFamily="34" charset="0"/>
              </a:rPr>
              <a:t> </a:t>
            </a:r>
            <a:r>
              <a:rPr lang="el-GR" sz="3600" dirty="0" err="1" smtClean="0">
                <a:effectLst>
                  <a:outerShdw blurRad="38100" dist="38100" dir="2700000" algn="tl">
                    <a:srgbClr val="000000">
                      <a:alpha val="43137"/>
                    </a:srgbClr>
                  </a:outerShdw>
                </a:effectLst>
                <a:latin typeface="Century Gothic" panose="020B0502020202020204" pitchFamily="34" charset="0"/>
              </a:rPr>
              <a:t>απορριμματων</a:t>
            </a:r>
            <a:r>
              <a:rPr lang="el-GR" sz="3600" dirty="0" smtClean="0">
                <a:effectLst>
                  <a:outerShdw blurRad="38100" dist="38100" dir="2700000" algn="tl">
                    <a:srgbClr val="000000">
                      <a:alpha val="43137"/>
                    </a:srgbClr>
                  </a:outerShdw>
                </a:effectLst>
                <a:latin typeface="Century Gothic" panose="020B0502020202020204" pitchFamily="34" charset="0"/>
              </a:rPr>
              <a:t> </a:t>
            </a:r>
            <a:endParaRPr lang="el-GR" sz="3600" dirty="0">
              <a:effectLst>
                <a:outerShdw blurRad="38100" dist="38100" dir="2700000" algn="tl">
                  <a:srgbClr val="000000">
                    <a:alpha val="43137"/>
                  </a:srgbClr>
                </a:outerShdw>
              </a:effectLst>
              <a:latin typeface="Century Gothic" panose="020B0502020202020204" pitchFamily="34" charset="0"/>
            </a:endParaRPr>
          </a:p>
        </p:txBody>
      </p:sp>
      <p:sp>
        <p:nvSpPr>
          <p:cNvPr id="3" name="Text Placeholder 2"/>
          <p:cNvSpPr>
            <a:spLocks noGrp="1"/>
          </p:cNvSpPr>
          <p:nvPr>
            <p:ph type="body" idx="2"/>
          </p:nvPr>
        </p:nvSpPr>
        <p:spPr>
          <a:xfrm>
            <a:off x="457200" y="1905000"/>
            <a:ext cx="3008313" cy="4953000"/>
          </a:xfrm>
        </p:spPr>
        <p:txBody>
          <a:bodyPr>
            <a:normAutofit/>
          </a:bodyPr>
          <a:lstStyle/>
          <a:p>
            <a:pPr>
              <a:buFont typeface="Arial" pitchFamily="34" charset="0"/>
              <a:buChar char="•"/>
            </a:pPr>
            <a:r>
              <a:rPr lang="el-GR" sz="1600" b="1" dirty="0" smtClean="0">
                <a:latin typeface="Century Gothic" panose="020B0502020202020204" pitchFamily="34" charset="0"/>
                <a:cs typeface="Arial" pitchFamily="34" charset="0"/>
              </a:rPr>
              <a:t>Ποιοτική Αποφυγή Παραγωγής Απορριμμάτων </a:t>
            </a:r>
            <a:r>
              <a:rPr lang="el-GR" sz="1600" dirty="0" smtClean="0">
                <a:latin typeface="Century Gothic" panose="020B0502020202020204" pitchFamily="34" charset="0"/>
                <a:cs typeface="Arial" pitchFamily="34" charset="0"/>
              </a:rPr>
              <a:t>σημαίνει τη μείωση ή την κατάργηση της χρήσης, κυρίως επικίνδυνων και τοξικών ουσιών</a:t>
            </a:r>
          </a:p>
          <a:p>
            <a:pPr>
              <a:buFont typeface="Arial" pitchFamily="34" charset="0"/>
              <a:buChar char="•"/>
            </a:pPr>
            <a:r>
              <a:rPr lang="el-GR" sz="1600" b="1" dirty="0" smtClean="0">
                <a:latin typeface="Century Gothic" panose="020B0502020202020204" pitchFamily="34" charset="0"/>
                <a:cs typeface="Arial" pitchFamily="34" charset="0"/>
              </a:rPr>
              <a:t>Ποσοτική Αποφυγή Παραγωγής Απορριμμάτων</a:t>
            </a:r>
            <a:r>
              <a:rPr lang="el-GR" sz="1600" dirty="0" smtClean="0">
                <a:latin typeface="Century Gothic" panose="020B0502020202020204" pitchFamily="34" charset="0"/>
                <a:cs typeface="Arial" pitchFamily="34" charset="0"/>
              </a:rPr>
              <a:t> σημαίνει μέτρα για την παραγωγή λιγότερων ποσοτήτων απορριμμάτων</a:t>
            </a:r>
            <a:endParaRPr lang="el-GR" sz="1600" dirty="0">
              <a:latin typeface="Century Gothic" panose="020B0502020202020204" pitchFamily="34" charset="0"/>
              <a:cs typeface="Arial" pitchFamily="34" charset="0"/>
            </a:endParaRPr>
          </a:p>
        </p:txBody>
      </p:sp>
      <p:pic>
        <p:nvPicPr>
          <p:cNvPr id="5" name="Content Placeholder 4" descr="6.jpeg"/>
          <p:cNvPicPr>
            <a:picLocks noGrp="1" noChangeAspect="1"/>
          </p:cNvPicPr>
          <p:nvPr>
            <p:ph sz="half" idx="1"/>
          </p:nvPr>
        </p:nvPicPr>
        <p:blipFill>
          <a:blip r:embed="rId2" cstate="print"/>
          <a:stretch>
            <a:fillRect/>
          </a:stretch>
        </p:blipFill>
        <p:spPr>
          <a:xfrm>
            <a:off x="3657600" y="1828800"/>
            <a:ext cx="4890734" cy="3124200"/>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1"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nodeType="clickEffect">
                                  <p:stCondLst>
                                    <p:cond delay="0"/>
                                  </p:stCondLst>
                                  <p:childTnLst>
                                    <p:animEffect transition="out" filter="fade">
                                      <p:cBhvr>
                                        <p:cTn id="32" dur="500"/>
                                        <p:tgtEl>
                                          <p:spTgt spid="5"/>
                                        </p:tgtEl>
                                      </p:cBhvr>
                                    </p:animEffect>
                                    <p:set>
                                      <p:cBhvr>
                                        <p:cTn id="33"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222</TotalTime>
  <Words>560</Words>
  <Application>Microsoft Office PowerPoint</Application>
  <PresentationFormat>Προβολή στην οθόνη (4:3)</PresentationFormat>
  <Paragraphs>44</Paragraphs>
  <Slides>16</Slides>
  <Notes>2</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2</vt:i4>
      </vt:variant>
      <vt:variant>
        <vt:lpstr>Τίτλοι διαφανειών</vt:lpstr>
      </vt:variant>
      <vt:variant>
        <vt:i4>16</vt:i4>
      </vt:variant>
    </vt:vector>
  </HeadingPairs>
  <TitlesOfParts>
    <vt:vector size="19" baseType="lpstr">
      <vt:lpstr>Διαστημικό</vt:lpstr>
      <vt:lpstr>Γράφημα</vt:lpstr>
      <vt:lpstr>Microsoft Excel 97-2003 Worksheet</vt:lpstr>
      <vt:lpstr>  </vt:lpstr>
      <vt:lpstr>Το προβλημα των σκουπιδιων.</vt:lpstr>
      <vt:lpstr>Το προβλημα των σκουπιδιων.</vt:lpstr>
      <vt:lpstr>Τα αρνητικα τησ βιομηχανικησ επαναστασησ. </vt:lpstr>
      <vt:lpstr>Πωσ φτασαμε ωσ εδω με τα σκουπιδια;;;;;;</vt:lpstr>
      <vt:lpstr>Πριν</vt:lpstr>
      <vt:lpstr>Μετα</vt:lpstr>
      <vt:lpstr>Αυξηση των σκουπιδιων Γιατι;;;;;</vt:lpstr>
      <vt:lpstr>Μειωση απορριμματων </vt:lpstr>
      <vt:lpstr>Στο ερωτηματολογιο απαντησαν…</vt:lpstr>
      <vt:lpstr>Ηλικιεσ</vt:lpstr>
      <vt:lpstr>Στην ερωτηση 4 αν η αναπτυξη τησ τεχνολογιασ εχει οδηγησει στην αυξηση των σκουπιδιων</vt:lpstr>
      <vt:lpstr>Ερωτηματολογιο παιδιων</vt:lpstr>
      <vt:lpstr>Αγορια – Κοριτσια </vt:lpstr>
      <vt:lpstr>Αγορια – Κοριτσια </vt:lpstr>
      <vt:lpstr>Αγορια – Κοριτσια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Ανώνυμοι</dc:title>
  <dc:creator>eleni</dc:creator>
  <cp:lastModifiedBy>eleni</cp:lastModifiedBy>
  <cp:revision>32</cp:revision>
  <dcterms:created xsi:type="dcterms:W3CDTF">2006-08-16T00:00:00Z</dcterms:created>
  <dcterms:modified xsi:type="dcterms:W3CDTF">2014-02-03T09:47:14Z</dcterms:modified>
</cp:coreProperties>
</file>